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3.xml.rels" ContentType="application/vnd.openxmlformats-package.relationships+xml"/>
  <Override PartName="/ppt/notesSlides/notesSlide3.xml" ContentType="application/vnd.openxmlformats-officedocument.presentationml.notesSlide+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19.png" ContentType="image/png"/>
  <Override PartName="/ppt/media/image18.png" ContentType="image/png"/>
  <Override PartName="/ppt/media/image6.png" ContentType="image/png"/>
  <Override PartName="/ppt/media/image11.png" ContentType="image/png"/>
  <Override PartName="/ppt/media/image4.png" ContentType="image/png"/>
  <Override PartName="/ppt/media/image9.png" ContentType="image/png"/>
  <Override PartName="/ppt/media/image10.png" ContentType="image/png"/>
  <Override PartName="/ppt/media/image5.png" ContentType="image/png"/>
  <Override PartName="/ppt/media/image20.png" ContentType="image/png"/>
  <Override PartName="/ppt/media/image12.png" ContentType="image/png"/>
  <Override PartName="/ppt/media/image7.png" ContentType="image/png"/>
  <Override PartName="/ppt/media/image21.png" ContentType="image/png"/>
  <Override PartName="/ppt/media/image8.png" ContentType="image/png"/>
  <Override PartName="/ppt/media/image13.png" ContentType="image/png"/>
  <Override PartName="/ppt/media/image30.png" ContentType="image/png"/>
  <Override PartName="/ppt/media/image22.png" ContentType="image/png"/>
  <Override PartName="/ppt/media/image3.jpeg" ContentType="image/jpeg"/>
  <Override PartName="/ppt/media/image2.png" ContentType="image/png"/>
  <Override PartName="/ppt/media/image1.jpeg" ContentType="image/jpeg"/>
  <Override PartName="/ppt/media/image14.png" ContentType="image/png"/>
  <Override PartName="/ppt/media/image31.png" ContentType="image/png"/>
  <Override PartName="/ppt/media/image23.png" ContentType="image/png"/>
  <Override PartName="/ppt/media/image15.png" ContentType="image/png"/>
  <Override PartName="/ppt/media/image32.png" ContentType="image/png"/>
  <Override PartName="/ppt/media/image24.png" ContentType="image/png"/>
  <Override PartName="/ppt/media/image16.png" ContentType="image/png"/>
  <Override PartName="/ppt/media/image33.png" ContentType="image/png"/>
  <Override PartName="/ppt/media/image25.png" ContentType="image/png"/>
  <Override PartName="/ppt/media/image17.png" ContentType="image/png"/>
  <Override PartName="/ppt/media/media26.mp4" ContentType="video/mp4"/>
  <Override PartName="/ppt/media/image34.png" ContentType="image/png"/>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12.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slide11.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2193588"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fr-FR" sz="4400" spc="-1" strike="noStrike">
                <a:solidFill>
                  <a:srgbClr val="000000"/>
                </a:solidFill>
                <a:latin typeface="Arial"/>
              </a:rPr>
              <a:t>Cliquez </a:t>
            </a:r>
            <a:r>
              <a:rPr b="0" lang="fr-FR" sz="4400" spc="-1" strike="noStrike">
                <a:solidFill>
                  <a:srgbClr val="000000"/>
                </a:solidFill>
                <a:latin typeface="Arial"/>
              </a:rPr>
              <a:t>pour </a:t>
            </a:r>
            <a:r>
              <a:rPr b="0" lang="fr-FR" sz="4400" spc="-1" strike="noStrike">
                <a:solidFill>
                  <a:srgbClr val="000000"/>
                </a:solidFill>
                <a:latin typeface="Arial"/>
              </a:rPr>
              <a:t>déplacer </a:t>
            </a:r>
            <a:r>
              <a:rPr b="0" lang="fr-FR" sz="4400" spc="-1" strike="noStrike">
                <a:solidFill>
                  <a:srgbClr val="000000"/>
                </a:solidFill>
                <a:latin typeface="Arial"/>
              </a:rPr>
              <a:t>la diapo</a:t>
            </a:r>
            <a:endParaRPr b="0" lang="fr-FR" sz="4400" spc="-1" strike="noStrike">
              <a:solidFill>
                <a:srgbClr val="000000"/>
              </a:solidFill>
              <a:latin typeface="Arial"/>
            </a:endParaRPr>
          </a:p>
        </p:txBody>
      </p:sp>
      <p:sp>
        <p:nvSpPr>
          <p:cNvPr id="8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fr-FR" sz="2000" spc="-1" strike="noStrike">
                <a:solidFill>
                  <a:srgbClr val="000000"/>
                </a:solidFill>
                <a:latin typeface="Arial"/>
              </a:rPr>
              <a:t>Cliquez </a:t>
            </a:r>
            <a:r>
              <a:rPr b="0" lang="fr-FR" sz="2000" spc="-1" strike="noStrike">
                <a:solidFill>
                  <a:srgbClr val="000000"/>
                </a:solidFill>
                <a:latin typeface="Arial"/>
              </a:rPr>
              <a:t>pour </a:t>
            </a:r>
            <a:r>
              <a:rPr b="0" lang="fr-FR" sz="2000" spc="-1" strike="noStrike">
                <a:solidFill>
                  <a:srgbClr val="000000"/>
                </a:solidFill>
                <a:latin typeface="Arial"/>
              </a:rPr>
              <a:t>modifier </a:t>
            </a:r>
            <a:r>
              <a:rPr b="0" lang="fr-FR" sz="2000" spc="-1" strike="noStrike">
                <a:solidFill>
                  <a:srgbClr val="000000"/>
                </a:solidFill>
                <a:latin typeface="Arial"/>
              </a:rPr>
              <a:t>le </a:t>
            </a:r>
            <a:r>
              <a:rPr b="0" lang="fr-FR" sz="2000" spc="-1" strike="noStrike">
                <a:solidFill>
                  <a:srgbClr val="000000"/>
                </a:solidFill>
                <a:latin typeface="Arial"/>
              </a:rPr>
              <a:t>format </a:t>
            </a:r>
            <a:r>
              <a:rPr b="0" lang="fr-FR" sz="2000" spc="-1" strike="noStrike">
                <a:solidFill>
                  <a:srgbClr val="000000"/>
                </a:solidFill>
                <a:latin typeface="Arial"/>
              </a:rPr>
              <a:t>des </a:t>
            </a:r>
            <a:r>
              <a:rPr b="0" lang="fr-FR" sz="2000" spc="-1" strike="noStrike">
                <a:solidFill>
                  <a:srgbClr val="000000"/>
                </a:solidFill>
                <a:latin typeface="Arial"/>
              </a:rPr>
              <a:t>notes</a:t>
            </a:r>
            <a:endParaRPr b="0" lang="fr-FR" sz="2000" spc="-1" strike="noStrike">
              <a:solidFill>
                <a:srgbClr val="000000"/>
              </a:solidFill>
              <a:latin typeface="Arial"/>
            </a:endParaRPr>
          </a:p>
        </p:txBody>
      </p:sp>
      <p:sp>
        <p:nvSpPr>
          <p:cNvPr id="8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pc="-1" strike="noStrike">
                <a:solidFill>
                  <a:srgbClr val="000000"/>
                </a:solidFill>
                <a:latin typeface="Times New Roman"/>
              </a:rPr>
              <a:t>&lt;en-tête&gt;</a:t>
            </a:r>
            <a:endParaRPr b="0" lang="fr-FR" sz="1400" spc="-1" strike="noStrike">
              <a:solidFill>
                <a:srgbClr val="000000"/>
              </a:solidFill>
              <a:latin typeface="Times New Roman"/>
            </a:endParaRPr>
          </a:p>
        </p:txBody>
      </p:sp>
      <p:sp>
        <p:nvSpPr>
          <p:cNvPr id="84"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fr-FR" sz="1400" spc="-1" strike="noStrike">
                <a:solidFill>
                  <a:srgbClr val="000000"/>
                </a:solidFill>
                <a:latin typeface="Times New Roman"/>
              </a:defRPr>
            </a:lvl1pPr>
          </a:lstStyle>
          <a:p>
            <a:pPr indent="0" algn="r">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85"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86"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pc="-1" strike="noStrike">
                <a:solidFill>
                  <a:srgbClr val="000000"/>
                </a:solidFill>
                <a:latin typeface="Times New Roman"/>
              </a:defRPr>
            </a:lvl1pPr>
          </a:lstStyle>
          <a:p>
            <a:pPr indent="0" algn="r">
              <a:buNone/>
            </a:pPr>
            <a:fld id="{4C0E2562-5C0C-4EC9-B1B9-809295DE3466}" type="slidenum">
              <a:rPr b="0" lang="fr-FR" sz="1400" spc="-1" strike="noStrike">
                <a:solidFill>
                  <a:srgbClr val="000000"/>
                </a:solidFill>
                <a:latin typeface="Times New Roman"/>
              </a:rPr>
              <a:t>&lt;numéro&gt;</a:t>
            </a:fld>
            <a:endParaRPr b="0" lang="fr-F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215640" y="812520"/>
            <a:ext cx="7128000" cy="4008960"/>
          </a:xfrm>
          <a:prstGeom prst="rect">
            <a:avLst/>
          </a:prstGeom>
          <a:ln w="0">
            <a:noFill/>
          </a:ln>
        </p:spPr>
      </p:sp>
      <p:sp>
        <p:nvSpPr>
          <p:cNvPr id="31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lnSpc>
                <a:spcPct val="100000"/>
              </a:lnSpc>
              <a:buNone/>
            </a:pPr>
            <a:r>
              <a:rPr b="0" lang="fr-FR" sz="1600" spc="-1" strike="noStrike">
                <a:solidFill>
                  <a:srgbClr val="000000"/>
                </a:solidFill>
                <a:latin typeface="Ubuntu"/>
                <a:ea typeface="DejaVu Sans"/>
              </a:rPr>
              <a:t> </a:t>
            </a:r>
            <a:r>
              <a:rPr b="0" lang="fr-FR" sz="1600" spc="-1" strike="noStrike">
                <a:solidFill>
                  <a:srgbClr val="000000"/>
                </a:solidFill>
                <a:latin typeface="Ubuntu"/>
                <a:ea typeface="DejaVu Sans"/>
              </a:rPr>
              <a:t>1 ⇒ La donnée (informatique) est devenue un actif </a:t>
            </a:r>
            <a:r>
              <a:rPr b="1" lang="fr-FR" sz="1600" spc="-1" strike="noStrike">
                <a:solidFill>
                  <a:srgbClr val="000000"/>
                </a:solidFill>
                <a:latin typeface="Ubuntu"/>
                <a:ea typeface="DejaVu Sans"/>
              </a:rPr>
              <a:t>MAJEUR</a:t>
            </a:r>
            <a:r>
              <a:rPr b="0" lang="fr-FR" sz="1600" spc="-1" strike="noStrike">
                <a:solidFill>
                  <a:srgbClr val="000000"/>
                </a:solidFill>
                <a:latin typeface="Ubuntu"/>
                <a:ea typeface="DejaVu Sans"/>
              </a:rPr>
              <a:t> pour les Entreprises et leurs stratégies :</a:t>
            </a: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 </a:t>
            </a:r>
            <a:r>
              <a:rPr b="0" lang="fr-FR" sz="1600" spc="-1" strike="noStrike">
                <a:solidFill>
                  <a:srgbClr val="000000"/>
                </a:solidFill>
                <a:latin typeface="Ubuntu"/>
                <a:ea typeface="DejaVu Sans"/>
              </a:rPr>
              <a:t>La protéger est capital pour maîtriser les enjeux : </a:t>
            </a: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	</a:t>
            </a:r>
            <a:r>
              <a:rPr b="0" lang="fr-FR" sz="1600" spc="-1" strike="noStrike">
                <a:solidFill>
                  <a:srgbClr val="000000"/>
                </a:solidFill>
                <a:latin typeface="Ubuntu"/>
                <a:ea typeface="DejaVu Sans"/>
              </a:rPr>
              <a:t>de protection de la Confidentialité</a:t>
            </a: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	</a:t>
            </a:r>
            <a:r>
              <a:rPr b="0" lang="fr-FR" sz="1600" spc="-1" strike="noStrike">
                <a:solidFill>
                  <a:srgbClr val="000000"/>
                </a:solidFill>
                <a:latin typeface="Ubuntu"/>
                <a:ea typeface="DejaVu Sans"/>
              </a:rPr>
              <a:t>de respect de la Conformité réglementaire</a:t>
            </a: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	</a:t>
            </a:r>
            <a:r>
              <a:rPr b="0" lang="fr-FR" sz="1600" spc="-1" strike="noStrike">
                <a:solidFill>
                  <a:srgbClr val="000000"/>
                </a:solidFill>
                <a:latin typeface="Ubuntu"/>
                <a:ea typeface="DejaVu Sans"/>
              </a:rPr>
              <a:t>de conserver et faire grandir la Confiance des clients</a:t>
            </a: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	</a:t>
            </a:r>
            <a:r>
              <a:rPr b="0" lang="fr-FR" sz="1600" spc="-1" strike="noStrike">
                <a:solidFill>
                  <a:srgbClr val="000000"/>
                </a:solidFill>
                <a:latin typeface="Ubuntu"/>
                <a:ea typeface="DejaVu Sans"/>
              </a:rPr>
              <a:t>de conserver l’Avantage Concurrentiel</a:t>
            </a: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	</a:t>
            </a:r>
            <a:r>
              <a:rPr b="0" lang="fr-FR" sz="1600" spc="-1" strike="noStrike">
                <a:solidFill>
                  <a:srgbClr val="000000"/>
                </a:solidFill>
                <a:latin typeface="Ubuntu"/>
                <a:ea typeface="DejaVu Sans"/>
              </a:rPr>
              <a:t>d’anticiper et de résister au Risque Cyber</a:t>
            </a:r>
            <a:endParaRPr b="0" lang="fr-FR" sz="1600" spc="-1" strike="noStrike">
              <a:solidFill>
                <a:srgbClr val="000000"/>
              </a:solidFill>
              <a:latin typeface="Arial"/>
            </a:endParaRPr>
          </a:p>
          <a:p>
            <a:pPr indent="0">
              <a:lnSpc>
                <a:spcPct val="100000"/>
              </a:lnSpc>
              <a:buNone/>
            </a:pP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2 ⇒  La donnée est devenue la cible MAJEURE des acteurs malveillants</a:t>
            </a: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Menaces sont multiples et se combinent Cyber-attaques, rancon-logiciels exfiltration de données</a:t>
            </a:r>
            <a:endParaRPr b="0" lang="fr-FR" sz="1600" spc="-1" strike="noStrike">
              <a:solidFill>
                <a:srgbClr val="000000"/>
              </a:solidFill>
              <a:latin typeface="Arial"/>
            </a:endParaRPr>
          </a:p>
          <a:p>
            <a:pPr indent="0">
              <a:lnSpc>
                <a:spcPct val="100000"/>
              </a:lnSpc>
              <a:buNone/>
            </a:pP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3 ⇒  </a:t>
            </a:r>
            <a:r>
              <a:rPr b="0" lang="fr-FR" sz="1600" spc="-1" strike="noStrike">
                <a:solidFill>
                  <a:srgbClr val="000000"/>
                </a:solidFill>
                <a:latin typeface="Ubuntu"/>
                <a:ea typeface="DejaVu Sans"/>
              </a:rPr>
              <a:t>Cette thèse Pro se propose d’explorer un scénario alternatif d’exfiltration de données </a:t>
            </a: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	</a:t>
            </a:r>
            <a:r>
              <a:rPr b="0" lang="fr-FR" sz="1600" spc="-1" strike="noStrike">
                <a:solidFill>
                  <a:srgbClr val="000000"/>
                </a:solidFill>
                <a:latin typeface="Ubuntu"/>
                <a:ea typeface="DejaVu Sans"/>
              </a:rPr>
              <a:t>- dans un contexte de télé-travail</a:t>
            </a: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	</a:t>
            </a:r>
            <a:r>
              <a:rPr b="0" lang="fr-FR" sz="1600" spc="-1" strike="noStrike">
                <a:solidFill>
                  <a:srgbClr val="000000"/>
                </a:solidFill>
                <a:latin typeface="Ubuntu"/>
                <a:ea typeface="DejaVu Sans"/>
              </a:rPr>
              <a:t>- sans utiliser la connectivité réseau ( by-pass des solutions DLP dans le SI)</a:t>
            </a: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	</a:t>
            </a:r>
            <a:r>
              <a:rPr b="0" lang="fr-FR" sz="1600" spc="-1" strike="noStrike">
                <a:solidFill>
                  <a:srgbClr val="000000"/>
                </a:solidFill>
                <a:latin typeface="Ubuntu"/>
                <a:ea typeface="DejaVu Sans"/>
              </a:rPr>
              <a:t>- utilisant les écrans et caméra du PC Collaborateur</a:t>
            </a:r>
            <a:endParaRPr b="0" lang="fr-FR" sz="1600" spc="-1" strike="noStrike">
              <a:solidFill>
                <a:srgbClr val="000000"/>
              </a:solidFill>
              <a:latin typeface="Arial"/>
            </a:endParaRPr>
          </a:p>
          <a:p>
            <a:pPr indent="0">
              <a:lnSpc>
                <a:spcPct val="100000"/>
              </a:lnSpc>
              <a:buNone/>
            </a:pPr>
            <a:r>
              <a:rPr b="0" lang="fr-FR" sz="1600" spc="-1" strike="noStrike">
                <a:solidFill>
                  <a:srgbClr val="000000"/>
                </a:solidFill>
                <a:latin typeface="Ubuntu"/>
                <a:ea typeface="DejaVu Sans"/>
              </a:rPr>
              <a:t>	</a:t>
            </a:r>
            <a:r>
              <a:rPr b="0" lang="fr-FR" sz="1600" spc="-1" strike="noStrike">
                <a:solidFill>
                  <a:srgbClr val="000000"/>
                </a:solidFill>
                <a:latin typeface="Ubuntu"/>
                <a:ea typeface="DejaVu Sans"/>
              </a:rPr>
              <a:t>- en utilisant les code QR comme conteneurs de datas</a:t>
            </a:r>
            <a:endParaRPr b="0" lang="fr-FR" sz="16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8" name="PlaceHolder 2"/>
          <p:cNvSpPr>
            <a:spLocks noGrp="1"/>
          </p:cNvSpPr>
          <p:nvPr>
            <p:ph/>
          </p:nvPr>
        </p:nvSpPr>
        <p:spPr>
          <a:xfrm>
            <a:off x="609480" y="1604520"/>
            <a:ext cx="1097352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9" name="PlaceHolder 3"/>
          <p:cNvSpPr>
            <a:spLocks noGrp="1"/>
          </p:cNvSpPr>
          <p:nvPr>
            <p:ph/>
          </p:nvPr>
        </p:nvSpPr>
        <p:spPr>
          <a:xfrm>
            <a:off x="609480" y="3682080"/>
            <a:ext cx="1097352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1"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2"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3" name="PlaceHolder 4"/>
          <p:cNvSpPr>
            <a:spLocks noGrp="1"/>
          </p:cNvSpPr>
          <p:nvPr>
            <p:ph/>
          </p:nvPr>
        </p:nvSpPr>
        <p:spPr>
          <a:xfrm>
            <a:off x="609480" y="368208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4" name="PlaceHolder 5"/>
          <p:cNvSpPr>
            <a:spLocks noGrp="1"/>
          </p:cNvSpPr>
          <p:nvPr>
            <p:ph/>
          </p:nvPr>
        </p:nvSpPr>
        <p:spPr>
          <a:xfrm>
            <a:off x="6232680" y="368208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6" name="PlaceHolder 2"/>
          <p:cNvSpPr>
            <a:spLocks noGrp="1"/>
          </p:cNvSpPr>
          <p:nvPr>
            <p:ph/>
          </p:nvPr>
        </p:nvSpPr>
        <p:spPr>
          <a:xfrm>
            <a:off x="609480" y="160452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7" name="PlaceHolder 3"/>
          <p:cNvSpPr>
            <a:spLocks noGrp="1"/>
          </p:cNvSpPr>
          <p:nvPr>
            <p:ph/>
          </p:nvPr>
        </p:nvSpPr>
        <p:spPr>
          <a:xfrm>
            <a:off x="4320000" y="160452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8" name="PlaceHolder 4"/>
          <p:cNvSpPr>
            <a:spLocks noGrp="1"/>
          </p:cNvSpPr>
          <p:nvPr>
            <p:ph/>
          </p:nvPr>
        </p:nvSpPr>
        <p:spPr>
          <a:xfrm>
            <a:off x="8030520" y="160452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9" name="PlaceHolder 5"/>
          <p:cNvSpPr>
            <a:spLocks noGrp="1"/>
          </p:cNvSpPr>
          <p:nvPr>
            <p:ph/>
          </p:nvPr>
        </p:nvSpPr>
        <p:spPr>
          <a:xfrm>
            <a:off x="609480" y="368208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0" name="PlaceHolder 6"/>
          <p:cNvSpPr>
            <a:spLocks noGrp="1"/>
          </p:cNvSpPr>
          <p:nvPr>
            <p:ph/>
          </p:nvPr>
        </p:nvSpPr>
        <p:spPr>
          <a:xfrm>
            <a:off x="4320000" y="368208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1" name="PlaceHolder 7"/>
          <p:cNvSpPr>
            <a:spLocks noGrp="1"/>
          </p:cNvSpPr>
          <p:nvPr>
            <p:ph/>
          </p:nvPr>
        </p:nvSpPr>
        <p:spPr>
          <a:xfrm>
            <a:off x="8030520" y="368208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46" name="PlaceHolder 2"/>
          <p:cNvSpPr>
            <a:spLocks noGrp="1"/>
          </p:cNvSpPr>
          <p:nvPr>
            <p:ph type="subTitle"/>
          </p:nvPr>
        </p:nvSpPr>
        <p:spPr>
          <a:xfrm>
            <a:off x="609480" y="1604520"/>
            <a:ext cx="1097352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48" name="PlaceHolder 2"/>
          <p:cNvSpPr>
            <a:spLocks noGrp="1"/>
          </p:cNvSpPr>
          <p:nvPr>
            <p:ph/>
          </p:nvPr>
        </p:nvSpPr>
        <p:spPr>
          <a:xfrm>
            <a:off x="609480" y="1604520"/>
            <a:ext cx="1097352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0" name="PlaceHolder 2"/>
          <p:cNvSpPr>
            <a:spLocks noGrp="1"/>
          </p:cNvSpPr>
          <p:nvPr>
            <p:ph/>
          </p:nvPr>
        </p:nvSpPr>
        <p:spPr>
          <a:xfrm>
            <a:off x="609480" y="1604520"/>
            <a:ext cx="53550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1" name="PlaceHolder 3"/>
          <p:cNvSpPr>
            <a:spLocks noGrp="1"/>
          </p:cNvSpPr>
          <p:nvPr>
            <p:ph/>
          </p:nvPr>
        </p:nvSpPr>
        <p:spPr>
          <a:xfrm>
            <a:off x="6232680" y="1604520"/>
            <a:ext cx="53550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480" y="273600"/>
            <a:ext cx="1097352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5"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6" name="PlaceHolder 3"/>
          <p:cNvSpPr>
            <a:spLocks noGrp="1"/>
          </p:cNvSpPr>
          <p:nvPr>
            <p:ph/>
          </p:nvPr>
        </p:nvSpPr>
        <p:spPr>
          <a:xfrm>
            <a:off x="6232680" y="1604520"/>
            <a:ext cx="53550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7" name="PlaceHolder 4"/>
          <p:cNvSpPr>
            <a:spLocks noGrp="1"/>
          </p:cNvSpPr>
          <p:nvPr>
            <p:ph/>
          </p:nvPr>
        </p:nvSpPr>
        <p:spPr>
          <a:xfrm>
            <a:off x="609480" y="368208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 name="PlaceHolder 2"/>
          <p:cNvSpPr>
            <a:spLocks noGrp="1"/>
          </p:cNvSpPr>
          <p:nvPr>
            <p:ph type="subTitle"/>
          </p:nvPr>
        </p:nvSpPr>
        <p:spPr>
          <a:xfrm>
            <a:off x="609480" y="1604520"/>
            <a:ext cx="1097352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9" name="PlaceHolder 2"/>
          <p:cNvSpPr>
            <a:spLocks noGrp="1"/>
          </p:cNvSpPr>
          <p:nvPr>
            <p:ph/>
          </p:nvPr>
        </p:nvSpPr>
        <p:spPr>
          <a:xfrm>
            <a:off x="609480" y="1604520"/>
            <a:ext cx="53550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0"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1" name="PlaceHolder 4"/>
          <p:cNvSpPr>
            <a:spLocks noGrp="1"/>
          </p:cNvSpPr>
          <p:nvPr>
            <p:ph/>
          </p:nvPr>
        </p:nvSpPr>
        <p:spPr>
          <a:xfrm>
            <a:off x="6232680" y="368208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3"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4"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5" name="PlaceHolder 4"/>
          <p:cNvSpPr>
            <a:spLocks noGrp="1"/>
          </p:cNvSpPr>
          <p:nvPr>
            <p:ph/>
          </p:nvPr>
        </p:nvSpPr>
        <p:spPr>
          <a:xfrm>
            <a:off x="609480" y="3682080"/>
            <a:ext cx="1097352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7" name="PlaceHolder 2"/>
          <p:cNvSpPr>
            <a:spLocks noGrp="1"/>
          </p:cNvSpPr>
          <p:nvPr>
            <p:ph/>
          </p:nvPr>
        </p:nvSpPr>
        <p:spPr>
          <a:xfrm>
            <a:off x="609480" y="1604520"/>
            <a:ext cx="1097352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8" name="PlaceHolder 3"/>
          <p:cNvSpPr>
            <a:spLocks noGrp="1"/>
          </p:cNvSpPr>
          <p:nvPr>
            <p:ph/>
          </p:nvPr>
        </p:nvSpPr>
        <p:spPr>
          <a:xfrm>
            <a:off x="609480" y="3682080"/>
            <a:ext cx="1097352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0"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1"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2" name="PlaceHolder 4"/>
          <p:cNvSpPr>
            <a:spLocks noGrp="1"/>
          </p:cNvSpPr>
          <p:nvPr>
            <p:ph/>
          </p:nvPr>
        </p:nvSpPr>
        <p:spPr>
          <a:xfrm>
            <a:off x="609480" y="368208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3" name="PlaceHolder 5"/>
          <p:cNvSpPr>
            <a:spLocks noGrp="1"/>
          </p:cNvSpPr>
          <p:nvPr>
            <p:ph/>
          </p:nvPr>
        </p:nvSpPr>
        <p:spPr>
          <a:xfrm>
            <a:off x="6232680" y="368208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5" name="PlaceHolder 2"/>
          <p:cNvSpPr>
            <a:spLocks noGrp="1"/>
          </p:cNvSpPr>
          <p:nvPr>
            <p:ph/>
          </p:nvPr>
        </p:nvSpPr>
        <p:spPr>
          <a:xfrm>
            <a:off x="609480" y="160452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6" name="PlaceHolder 3"/>
          <p:cNvSpPr>
            <a:spLocks noGrp="1"/>
          </p:cNvSpPr>
          <p:nvPr>
            <p:ph/>
          </p:nvPr>
        </p:nvSpPr>
        <p:spPr>
          <a:xfrm>
            <a:off x="4320000" y="160452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7" name="PlaceHolder 4"/>
          <p:cNvSpPr>
            <a:spLocks noGrp="1"/>
          </p:cNvSpPr>
          <p:nvPr>
            <p:ph/>
          </p:nvPr>
        </p:nvSpPr>
        <p:spPr>
          <a:xfrm>
            <a:off x="8030520" y="160452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8" name="PlaceHolder 5"/>
          <p:cNvSpPr>
            <a:spLocks noGrp="1"/>
          </p:cNvSpPr>
          <p:nvPr>
            <p:ph/>
          </p:nvPr>
        </p:nvSpPr>
        <p:spPr>
          <a:xfrm>
            <a:off x="609480" y="368208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9" name="PlaceHolder 6"/>
          <p:cNvSpPr>
            <a:spLocks noGrp="1"/>
          </p:cNvSpPr>
          <p:nvPr>
            <p:ph/>
          </p:nvPr>
        </p:nvSpPr>
        <p:spPr>
          <a:xfrm>
            <a:off x="4320000" y="368208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0" name="PlaceHolder 7"/>
          <p:cNvSpPr>
            <a:spLocks noGrp="1"/>
          </p:cNvSpPr>
          <p:nvPr>
            <p:ph/>
          </p:nvPr>
        </p:nvSpPr>
        <p:spPr>
          <a:xfrm>
            <a:off x="8030520" y="3682080"/>
            <a:ext cx="35334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 name="PlaceHolder 2"/>
          <p:cNvSpPr>
            <a:spLocks noGrp="1"/>
          </p:cNvSpPr>
          <p:nvPr>
            <p:ph/>
          </p:nvPr>
        </p:nvSpPr>
        <p:spPr>
          <a:xfrm>
            <a:off x="609480" y="1604520"/>
            <a:ext cx="1097352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 name="PlaceHolder 2"/>
          <p:cNvSpPr>
            <a:spLocks noGrp="1"/>
          </p:cNvSpPr>
          <p:nvPr>
            <p:ph/>
          </p:nvPr>
        </p:nvSpPr>
        <p:spPr>
          <a:xfrm>
            <a:off x="609480" y="1604520"/>
            <a:ext cx="53550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 name="PlaceHolder 3"/>
          <p:cNvSpPr>
            <a:spLocks noGrp="1"/>
          </p:cNvSpPr>
          <p:nvPr>
            <p:ph/>
          </p:nvPr>
        </p:nvSpPr>
        <p:spPr>
          <a:xfrm>
            <a:off x="6232680" y="1604520"/>
            <a:ext cx="53550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352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6"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7" name="PlaceHolder 3"/>
          <p:cNvSpPr>
            <a:spLocks noGrp="1"/>
          </p:cNvSpPr>
          <p:nvPr>
            <p:ph/>
          </p:nvPr>
        </p:nvSpPr>
        <p:spPr>
          <a:xfrm>
            <a:off x="6232680" y="1604520"/>
            <a:ext cx="53550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8" name="PlaceHolder 4"/>
          <p:cNvSpPr>
            <a:spLocks noGrp="1"/>
          </p:cNvSpPr>
          <p:nvPr>
            <p:ph/>
          </p:nvPr>
        </p:nvSpPr>
        <p:spPr>
          <a:xfrm>
            <a:off x="609480" y="368208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0" name="PlaceHolder 2"/>
          <p:cNvSpPr>
            <a:spLocks noGrp="1"/>
          </p:cNvSpPr>
          <p:nvPr>
            <p:ph/>
          </p:nvPr>
        </p:nvSpPr>
        <p:spPr>
          <a:xfrm>
            <a:off x="609480" y="1604520"/>
            <a:ext cx="53550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1"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2" name="PlaceHolder 4"/>
          <p:cNvSpPr>
            <a:spLocks noGrp="1"/>
          </p:cNvSpPr>
          <p:nvPr>
            <p:ph/>
          </p:nvPr>
        </p:nvSpPr>
        <p:spPr>
          <a:xfrm>
            <a:off x="6232680" y="368208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4"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5"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6" name="PlaceHolder 4"/>
          <p:cNvSpPr>
            <a:spLocks noGrp="1"/>
          </p:cNvSpPr>
          <p:nvPr>
            <p:ph/>
          </p:nvPr>
        </p:nvSpPr>
        <p:spPr>
          <a:xfrm>
            <a:off x="609480" y="3682080"/>
            <a:ext cx="1097352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 7" descr=""/>
          <p:cNvPicPr/>
          <p:nvPr/>
        </p:nvPicPr>
        <p:blipFill>
          <a:blip r:embed="rId2"/>
          <a:srcRect l="0" t="45624" r="3496" b="484"/>
          <a:stretch/>
        </p:blipFill>
        <p:spPr>
          <a:xfrm>
            <a:off x="0" y="0"/>
            <a:ext cx="12189960" cy="6855120"/>
          </a:xfrm>
          <a:prstGeom prst="rect">
            <a:avLst/>
          </a:prstGeom>
          <a:ln w="0">
            <a:noFill/>
          </a:ln>
        </p:spPr>
      </p:pic>
      <p:sp>
        <p:nvSpPr>
          <p:cNvPr id="1" name="Rectangle 10"/>
          <p:cNvSpPr/>
          <p:nvPr/>
        </p:nvSpPr>
        <p:spPr>
          <a:xfrm>
            <a:off x="0" y="6337440"/>
            <a:ext cx="12189960" cy="517680"/>
          </a:xfrm>
          <a:prstGeom prst="rect">
            <a:avLst/>
          </a:prstGeom>
          <a:solidFill>
            <a:srgbClr val="0000ce">
              <a:alpha val="3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a typeface="DejaVu Sans"/>
            </a:endParaRPr>
          </a:p>
        </p:txBody>
      </p:sp>
      <p:sp>
        <p:nvSpPr>
          <p:cNvPr id="2" name="Rectangle 14"/>
          <p:cNvSpPr/>
          <p:nvPr/>
        </p:nvSpPr>
        <p:spPr>
          <a:xfrm>
            <a:off x="3047760" y="2467080"/>
            <a:ext cx="9141480" cy="1652760"/>
          </a:xfrm>
          <a:prstGeom prst="rect">
            <a:avLst/>
          </a:prstGeom>
          <a:solidFill>
            <a:srgbClr val="0000ce">
              <a:alpha val="3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a typeface="DejaVu Sans"/>
            </a:endParaRPr>
          </a:p>
        </p:txBody>
      </p:sp>
      <p:pic>
        <p:nvPicPr>
          <p:cNvPr id="3" name="Image 16" descr="Une image contenant dessin&#10;&#10;Description générée automatiquement"/>
          <p:cNvPicPr/>
          <p:nvPr/>
        </p:nvPicPr>
        <p:blipFill>
          <a:blip r:embed="rId3"/>
          <a:stretch/>
        </p:blipFill>
        <p:spPr>
          <a:xfrm>
            <a:off x="219960" y="182160"/>
            <a:ext cx="2248920" cy="825840"/>
          </a:xfrm>
          <a:prstGeom prst="rect">
            <a:avLst/>
          </a:prstGeom>
          <a:ln w="0">
            <a:noFill/>
          </a:ln>
        </p:spPr>
      </p:pic>
      <p:sp>
        <p:nvSpPr>
          <p:cNvPr id="4"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a:t>
            </a:r>
            <a:r>
              <a:rPr b="0" lang="fr-FR" sz="4400" spc="-1" strike="noStrike">
                <a:solidFill>
                  <a:srgbClr val="000000"/>
                </a:solidFill>
                <a:latin typeface="Arial"/>
              </a:rPr>
              <a:t>pour </a:t>
            </a:r>
            <a:r>
              <a:rPr b="0" lang="fr-FR" sz="4400" spc="-1" strike="noStrike">
                <a:solidFill>
                  <a:srgbClr val="000000"/>
                </a:solidFill>
                <a:latin typeface="Arial"/>
              </a:rPr>
              <a:t>éditer </a:t>
            </a:r>
            <a:r>
              <a:rPr b="0" lang="fr-FR" sz="4400" spc="-1" strike="noStrike">
                <a:solidFill>
                  <a:srgbClr val="000000"/>
                </a:solidFill>
                <a:latin typeface="Arial"/>
              </a:rPr>
              <a:t>le </a:t>
            </a:r>
            <a:r>
              <a:rPr b="0" lang="fr-FR" sz="4400" spc="-1" strike="noStrike">
                <a:solidFill>
                  <a:srgbClr val="000000"/>
                </a:solidFill>
                <a:latin typeface="Arial"/>
              </a:rPr>
              <a:t>format </a:t>
            </a:r>
            <a:r>
              <a:rPr b="0" lang="fr-FR" sz="4400" spc="-1" strike="noStrike">
                <a:solidFill>
                  <a:srgbClr val="000000"/>
                </a:solidFill>
                <a:latin typeface="Arial"/>
              </a:rPr>
              <a:t>du </a:t>
            </a:r>
            <a:r>
              <a:rPr b="0" lang="fr-FR" sz="4400" spc="-1" strike="noStrike">
                <a:solidFill>
                  <a:srgbClr val="000000"/>
                </a:solidFill>
                <a:latin typeface="Arial"/>
              </a:rPr>
              <a:t>texte-</a:t>
            </a:r>
            <a:r>
              <a:rPr b="0" lang="fr-FR" sz="4400" spc="-1" strike="noStrike">
                <a:solidFill>
                  <a:srgbClr val="000000"/>
                </a:solidFill>
                <a:latin typeface="Arial"/>
              </a:rPr>
              <a:t>titre</a:t>
            </a:r>
            <a:endParaRPr b="0" lang="fr-FR" sz="4400" spc="-1" strike="noStrike">
              <a:solidFill>
                <a:srgbClr val="000000"/>
              </a:solidFill>
              <a:latin typeface="Arial"/>
            </a:endParaRPr>
          </a:p>
        </p:txBody>
      </p:sp>
      <p:sp>
        <p:nvSpPr>
          <p:cNvPr id="5" name="PlaceHolder 2"/>
          <p:cNvSpPr>
            <a:spLocks noGrp="1"/>
          </p:cNvSpPr>
          <p:nvPr>
            <p:ph type="body"/>
          </p:nvPr>
        </p:nvSpPr>
        <p:spPr>
          <a:xfrm>
            <a:off x="609480" y="1604520"/>
            <a:ext cx="1097352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8227800" y="6300000"/>
            <a:ext cx="383040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55B5DD06-C672-45DB-A937-5597A32760D8}" type="slidenum">
              <a:rPr b="0" lang="fr-FR" sz="1800" spc="-1" strike="noStrike">
                <a:solidFill>
                  <a:srgbClr val="000000"/>
                </a:solidFill>
                <a:latin typeface="Times New Roman"/>
                <a:ea typeface="DejaVu Sans"/>
              </a:rPr>
              <a:t>&lt;numéro&gt;</a:t>
            </a:fld>
            <a:endParaRPr b="0" lang="fr-FR" sz="1800" spc="-1" strike="noStrike">
              <a:solidFill>
                <a:srgbClr val="000000"/>
              </a:solidFill>
              <a:latin typeface="Arial"/>
            </a:endParaRPr>
          </a:p>
        </p:txBody>
      </p:sp>
      <p:sp>
        <p:nvSpPr>
          <p:cNvPr id="43"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a:t>
            </a:r>
            <a:r>
              <a:rPr b="0" lang="fr-FR" sz="4400" spc="-1" strike="noStrike">
                <a:solidFill>
                  <a:srgbClr val="000000"/>
                </a:solidFill>
                <a:latin typeface="Arial"/>
              </a:rPr>
              <a:t>pour </a:t>
            </a:r>
            <a:r>
              <a:rPr b="0" lang="fr-FR" sz="4400" spc="-1" strike="noStrike">
                <a:solidFill>
                  <a:srgbClr val="000000"/>
                </a:solidFill>
                <a:latin typeface="Arial"/>
              </a:rPr>
              <a:t>éditer </a:t>
            </a:r>
            <a:r>
              <a:rPr b="0" lang="fr-FR" sz="4400" spc="-1" strike="noStrike">
                <a:solidFill>
                  <a:srgbClr val="000000"/>
                </a:solidFill>
                <a:latin typeface="Arial"/>
              </a:rPr>
              <a:t>le </a:t>
            </a:r>
            <a:r>
              <a:rPr b="0" lang="fr-FR" sz="4400" spc="-1" strike="noStrike">
                <a:solidFill>
                  <a:srgbClr val="000000"/>
                </a:solidFill>
                <a:latin typeface="Arial"/>
              </a:rPr>
              <a:t>format </a:t>
            </a:r>
            <a:r>
              <a:rPr b="0" lang="fr-FR" sz="4400" spc="-1" strike="noStrike">
                <a:solidFill>
                  <a:srgbClr val="000000"/>
                </a:solidFill>
                <a:latin typeface="Arial"/>
              </a:rPr>
              <a:t>du </a:t>
            </a:r>
            <a:r>
              <a:rPr b="0" lang="fr-FR" sz="4400" spc="-1" strike="noStrike">
                <a:solidFill>
                  <a:srgbClr val="000000"/>
                </a:solidFill>
                <a:latin typeface="Arial"/>
              </a:rPr>
              <a:t>texte-</a:t>
            </a:r>
            <a:r>
              <a:rPr b="0" lang="fr-FR" sz="4400" spc="-1" strike="noStrike">
                <a:solidFill>
                  <a:srgbClr val="000000"/>
                </a:solidFill>
                <a:latin typeface="Arial"/>
              </a:rPr>
              <a:t>titre</a:t>
            </a:r>
            <a:endParaRPr b="0" lang="fr-FR" sz="4400" spc="-1" strike="noStrike">
              <a:solidFill>
                <a:srgbClr val="000000"/>
              </a:solidFill>
              <a:latin typeface="Arial"/>
            </a:endParaRPr>
          </a:p>
        </p:txBody>
      </p:sp>
      <p:sp>
        <p:nvSpPr>
          <p:cNvPr id="44" name="PlaceHolder 2"/>
          <p:cNvSpPr>
            <a:spLocks noGrp="1"/>
          </p:cNvSpPr>
          <p:nvPr>
            <p:ph type="body"/>
          </p:nvPr>
        </p:nvSpPr>
        <p:spPr>
          <a:xfrm>
            <a:off x="609480" y="1604520"/>
            <a:ext cx="1097352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1.png"/><Relationship Id="rId3" Type="http://schemas.openxmlformats.org/officeDocument/2006/relationships/image" Target="../media/image22.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3.pn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video" Target="../media/media26.mp4"/><Relationship Id="rId3" Type="http://schemas.microsoft.com/office/2007/relationships/media" Target="../media/media26.mp4"/><Relationship Id="rId4" Type="http://schemas.openxmlformats.org/officeDocument/2006/relationships/image" Target="../media/image27.png"/><Relationship Id="rId5"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5.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1.png"/><Relationship Id="rId3" Type="http://schemas.openxmlformats.org/officeDocument/2006/relationships/image" Target="../media/image4.png"/><Relationship Id="rId4" Type="http://schemas.openxmlformats.org/officeDocument/2006/relationships/image" Target="../media/image32.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slideLayout" Target="../slideLayouts/slideLayout13.xml"/><Relationship Id="rId9"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3479040" y="132480"/>
            <a:ext cx="8619120" cy="1040040"/>
          </a:xfrm>
          <a:prstGeom prst="rect">
            <a:avLst/>
          </a:prstGeom>
          <a:noFill/>
          <a:ln w="0">
            <a:noFill/>
          </a:ln>
        </p:spPr>
        <p:txBody>
          <a:bodyPr lIns="90000" rIns="90000" tIns="45000" bIns="45000" anchor="ctr">
            <a:noAutofit/>
          </a:bodyPr>
          <a:p>
            <a:pPr indent="0" algn="ctr">
              <a:lnSpc>
                <a:spcPct val="100000"/>
              </a:lnSpc>
              <a:buNone/>
              <a:tabLst>
                <a:tab algn="l" pos="0"/>
              </a:tabLst>
            </a:pPr>
            <a:r>
              <a:rPr b="1" lang="fr-FR" sz="2200" spc="-1" strike="noStrike">
                <a:solidFill>
                  <a:srgbClr val="ffffff"/>
                </a:solidFill>
                <a:latin typeface="Ubuntu"/>
              </a:rPr>
              <a:t>Soutenance du Mastère Spécialisé® Expert en Cybersécurité</a:t>
            </a:r>
            <a:endParaRPr b="0" lang="fr-FR" sz="2200" spc="-1" strike="noStrike">
              <a:solidFill>
                <a:srgbClr val="000000"/>
              </a:solidFill>
              <a:latin typeface="Arial"/>
            </a:endParaRPr>
          </a:p>
        </p:txBody>
      </p:sp>
      <p:sp>
        <p:nvSpPr>
          <p:cNvPr id="88" name="PlaceHolder 2"/>
          <p:cNvSpPr>
            <a:spLocks noGrp="1"/>
          </p:cNvSpPr>
          <p:nvPr>
            <p:ph type="subTitle"/>
          </p:nvPr>
        </p:nvSpPr>
        <p:spPr>
          <a:xfrm>
            <a:off x="2879640" y="2863800"/>
            <a:ext cx="9465840" cy="859320"/>
          </a:xfrm>
          <a:prstGeom prst="rect">
            <a:avLst/>
          </a:prstGeom>
          <a:noFill/>
          <a:ln w="0">
            <a:noFill/>
          </a:ln>
        </p:spPr>
        <p:txBody>
          <a:bodyPr lIns="90000" rIns="90000" tIns="45000" bIns="45000" anchor="t">
            <a:noAutofit/>
          </a:bodyPr>
          <a:p>
            <a:pPr indent="0" algn="ctr">
              <a:lnSpc>
                <a:spcPct val="100000"/>
              </a:lnSpc>
              <a:buNone/>
              <a:tabLst>
                <a:tab algn="l" pos="0"/>
              </a:tabLst>
            </a:pPr>
            <a:r>
              <a:rPr b="1" lang="fr-FR" sz="2400" spc="-1" strike="noStrike">
                <a:solidFill>
                  <a:srgbClr val="ffffff"/>
                </a:solidFill>
                <a:latin typeface="Ubuntu"/>
                <a:ea typeface="Noto Serif CJK SC"/>
              </a:rPr>
              <a:t>Exfiltration de Données Sans Connectivité Réseau via Codes QR, Une Menace Sous-Estimée</a:t>
            </a:r>
            <a:endParaRPr b="0" lang="fr-FR" sz="2400" spc="-1" strike="noStrike">
              <a:solidFill>
                <a:srgbClr val="000000"/>
              </a:solidFill>
              <a:latin typeface="Arial"/>
            </a:endParaRPr>
          </a:p>
        </p:txBody>
      </p:sp>
      <p:sp>
        <p:nvSpPr>
          <p:cNvPr id="89" name="PlaceHolder 3"/>
          <p:cNvSpPr>
            <a:spLocks noGrp="1"/>
          </p:cNvSpPr>
          <p:nvPr>
            <p:ph/>
          </p:nvPr>
        </p:nvSpPr>
        <p:spPr>
          <a:xfrm>
            <a:off x="220320" y="6427800"/>
            <a:ext cx="5082120" cy="33696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1" lang="fr-FR" sz="1800" spc="-1" strike="noStrike">
                <a:solidFill>
                  <a:srgbClr val="ffffff"/>
                </a:solidFill>
                <a:latin typeface="Ubuntu"/>
              </a:rPr>
              <a:t>Alain NICOLAS</a:t>
            </a:r>
            <a:endParaRPr b="0" lang="fr-FR" sz="1800" spc="-1" strike="noStrike">
              <a:solidFill>
                <a:srgbClr val="000000"/>
              </a:solidFill>
              <a:latin typeface="Arial"/>
            </a:endParaRPr>
          </a:p>
        </p:txBody>
      </p:sp>
      <p:sp>
        <p:nvSpPr>
          <p:cNvPr id="90" name="Espace réservé du texte 1"/>
          <p:cNvSpPr/>
          <p:nvPr/>
        </p:nvSpPr>
        <p:spPr>
          <a:xfrm>
            <a:off x="7020000" y="6480000"/>
            <a:ext cx="5082120" cy="336960"/>
          </a:xfrm>
          <a:prstGeom prst="rect">
            <a:avLst/>
          </a:prstGeom>
          <a:noFill/>
          <a:ln w="0">
            <a:noFill/>
          </a:ln>
        </p:spPr>
        <p:style>
          <a:lnRef idx="0"/>
          <a:fillRef idx="0"/>
          <a:effectRef idx="0"/>
          <a:fontRef idx="minor"/>
        </p:style>
        <p:txBody>
          <a:bodyPr lIns="90000" rIns="90000" tIns="45000" bIns="45000" anchor="t">
            <a:noAutofit/>
          </a:bodyPr>
          <a:p>
            <a:pPr algn="r">
              <a:lnSpc>
                <a:spcPct val="90000"/>
              </a:lnSpc>
              <a:spcBef>
                <a:spcPts val="1417"/>
              </a:spcBef>
              <a:tabLst>
                <a:tab algn="l" pos="0"/>
              </a:tabLst>
            </a:pPr>
            <a:r>
              <a:rPr b="1" lang="fr-FR" sz="1800" spc="-1" strike="noStrike">
                <a:solidFill>
                  <a:srgbClr val="ffffff"/>
                </a:solidFill>
                <a:latin typeface="Ubuntu"/>
                <a:ea typeface="DejaVu Sans"/>
              </a:rPr>
              <a:t>Paris, le 31/08/2023</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188"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D6D89F9-FBD9-497A-B8FE-713FB0922074}"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189"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190" name=""/>
          <p:cNvSpPr/>
          <p:nvPr/>
        </p:nvSpPr>
        <p:spPr>
          <a:xfrm>
            <a:off x="107640" y="108000"/>
            <a:ext cx="11697480" cy="357840"/>
          </a:xfrm>
          <a:prstGeom prst="rect">
            <a:avLst/>
          </a:prstGeom>
          <a:solidFill>
            <a:srgbClr val="4169e1"/>
          </a:solidFill>
          <a:ln w="0">
            <a:solidFill>
              <a:srgbClr val="000000"/>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Revue de littérature : la technologie du code QR ⇒ </a:t>
            </a:r>
            <a:r>
              <a:rPr b="1" lang="fr-FR" sz="1800" spc="-1" strike="noStrike">
                <a:solidFill>
                  <a:srgbClr val="ffff00"/>
                </a:solidFill>
                <a:latin typeface="Ubuntu"/>
                <a:ea typeface="DejaVu Sans"/>
              </a:rPr>
              <a:t>Histoire et usages</a:t>
            </a:r>
            <a:endParaRPr b="0" lang="fr-FR" sz="1800" spc="-1" strike="noStrike">
              <a:solidFill>
                <a:srgbClr val="000000"/>
              </a:solidFill>
              <a:latin typeface="Arial"/>
            </a:endParaRPr>
          </a:p>
        </p:txBody>
      </p:sp>
      <p:sp>
        <p:nvSpPr>
          <p:cNvPr id="191"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192" name=""/>
          <p:cNvSpPr/>
          <p:nvPr/>
        </p:nvSpPr>
        <p:spPr>
          <a:xfrm>
            <a:off x="3600000" y="2160000"/>
            <a:ext cx="968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pic>
        <p:nvPicPr>
          <p:cNvPr id="193" name="" descr=""/>
          <p:cNvPicPr/>
          <p:nvPr/>
        </p:nvPicPr>
        <p:blipFill>
          <a:blip r:embed="rId2"/>
          <a:stretch/>
        </p:blipFill>
        <p:spPr>
          <a:xfrm>
            <a:off x="3780000" y="1005840"/>
            <a:ext cx="5559840" cy="5178960"/>
          </a:xfrm>
          <a:prstGeom prst="rect">
            <a:avLst/>
          </a:prstGeom>
          <a:ln w="0">
            <a:noFill/>
          </a:ln>
        </p:spPr>
      </p:pic>
      <p:sp>
        <p:nvSpPr>
          <p:cNvPr id="194" name=""/>
          <p:cNvSpPr/>
          <p:nvPr/>
        </p:nvSpPr>
        <p:spPr>
          <a:xfrm rot="55200">
            <a:off x="3431520" y="222732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Utilisation libre de droits</a:t>
            </a:r>
            <a:endParaRPr b="0" lang="fr-FR" sz="1000" spc="-1" strike="noStrike">
              <a:solidFill>
                <a:srgbClr val="000000"/>
              </a:solidFill>
              <a:latin typeface="Arial"/>
            </a:endParaRPr>
          </a:p>
        </p:txBody>
      </p:sp>
      <p:sp>
        <p:nvSpPr>
          <p:cNvPr id="195" name=""/>
          <p:cNvSpPr/>
          <p:nvPr/>
        </p:nvSpPr>
        <p:spPr>
          <a:xfrm rot="55200">
            <a:off x="3647160" y="4207320"/>
            <a:ext cx="1441440" cy="1424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Massivement utilisés dans tous les domaines de notre société</a:t>
            </a:r>
            <a:endParaRPr b="0" lang="fr-FR" sz="1000" spc="-1" strike="noStrike">
              <a:solidFill>
                <a:srgbClr val="000000"/>
              </a:solidFill>
              <a:latin typeface="Arial"/>
            </a:endParaRPr>
          </a:p>
        </p:txBody>
      </p:sp>
      <p:sp>
        <p:nvSpPr>
          <p:cNvPr id="196" name=""/>
          <p:cNvSpPr/>
          <p:nvPr/>
        </p:nvSpPr>
        <p:spPr>
          <a:xfrm rot="55200">
            <a:off x="5784120" y="65196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Quick Response</a:t>
            </a:r>
            <a:endParaRPr b="0" lang="fr-FR" sz="1000" spc="-1" strike="noStrike">
              <a:solidFill>
                <a:srgbClr val="000000"/>
              </a:solidFill>
              <a:latin typeface="Arial"/>
            </a:endParaRPr>
          </a:p>
        </p:txBody>
      </p:sp>
      <p:sp>
        <p:nvSpPr>
          <p:cNvPr id="197" name=""/>
          <p:cNvSpPr/>
          <p:nvPr/>
        </p:nvSpPr>
        <p:spPr>
          <a:xfrm rot="55200">
            <a:off x="8115840" y="205596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Évolution du code-barre</a:t>
            </a:r>
            <a:endParaRPr b="0" lang="fr-FR" sz="1000" spc="-1" strike="noStrike">
              <a:solidFill>
                <a:srgbClr val="000000"/>
              </a:solidFill>
              <a:latin typeface="Arial"/>
            </a:endParaRPr>
          </a:p>
        </p:txBody>
      </p:sp>
      <p:sp>
        <p:nvSpPr>
          <p:cNvPr id="198" name=""/>
          <p:cNvSpPr/>
          <p:nvPr/>
        </p:nvSpPr>
        <p:spPr>
          <a:xfrm rot="55200">
            <a:off x="8007840" y="417996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Contiennent des données encodées</a:t>
            </a:r>
            <a:endParaRPr b="0" lang="fr-FR" sz="1000" spc="-1" strike="noStrike">
              <a:solidFill>
                <a:srgbClr val="000000"/>
              </a:solidFill>
              <a:latin typeface="Arial"/>
            </a:endParaRPr>
          </a:p>
        </p:txBody>
      </p:sp>
      <p:sp>
        <p:nvSpPr>
          <p:cNvPr id="199" name=""/>
          <p:cNvSpPr/>
          <p:nvPr/>
        </p:nvSpPr>
        <p:spPr>
          <a:xfrm rot="55200">
            <a:off x="5919840" y="525132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Pratiques, rapide et fiable. Scan par téléphone</a:t>
            </a:r>
            <a:endParaRPr b="0" lang="fr-FR" sz="1000" spc="-1" strike="noStrike">
              <a:solidFill>
                <a:srgbClr val="000000"/>
              </a:solidFill>
              <a:latin typeface="Arial"/>
            </a:endParaRPr>
          </a:p>
        </p:txBody>
      </p:sp>
      <p:sp>
        <p:nvSpPr>
          <p:cNvPr id="200" name=""/>
          <p:cNvSpPr/>
          <p:nvPr/>
        </p:nvSpPr>
        <p:spPr>
          <a:xfrm>
            <a:off x="5400000" y="4284000"/>
            <a:ext cx="2338560" cy="75456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fr-FR" sz="1800" spc="-1" strike="noStrike">
              <a:solidFill>
                <a:srgbClr val="000000"/>
              </a:solidFill>
              <a:latin typeface="Arial"/>
              <a:ea typeface="DejaVu Sans"/>
            </a:endParaRPr>
          </a:p>
        </p:txBody>
      </p:sp>
      <p:pic>
        <p:nvPicPr>
          <p:cNvPr id="201" name="" descr=""/>
          <p:cNvPicPr/>
          <p:nvPr/>
        </p:nvPicPr>
        <p:blipFill>
          <a:blip r:embed="rId3"/>
          <a:stretch/>
        </p:blipFill>
        <p:spPr>
          <a:xfrm>
            <a:off x="5321520" y="2585520"/>
            <a:ext cx="2453760" cy="2453760"/>
          </a:xfrm>
          <a:prstGeom prst="rect">
            <a:avLst/>
          </a:prstGeom>
          <a:ln w="0">
            <a:noFill/>
          </a:ln>
        </p:spPr>
      </p:pic>
    </p:spTree>
  </p:cSld>
  <mc:AlternateContent>
    <mc:Choice Requires="p14">
      <p:transition spd="slow" p14:dur="2000"/>
    </mc:Choice>
    <mc:Fallback>
      <p:transition spd="slow"/>
    </mc:Fallback>
  </mc:AlternateContent>
  <p:timing>
    <p:tnLst>
      <p:par>
        <p:cTn id="94" dur="indefinite" restart="never" nodeType="tmRoot">
          <p:childTnLst>
            <p:seq>
              <p:cTn id="95" dur="indefinite" nodeType="mainSeq">
                <p:childTnLst>
                  <p:par>
                    <p:cTn id="96" fill="hold">
                      <p:stCondLst>
                        <p:cond delay="indefinite"/>
                      </p:stCondLst>
                      <p:childTnLst>
                        <p:par>
                          <p:cTn id="97" fill="hold">
                            <p:stCondLst>
                              <p:cond delay="0"/>
                            </p:stCondLst>
                            <p:childTnLst>
                              <p:par>
                                <p:cTn id="98" nodeType="clickEffect" fill="hold" presetClass="entr" presetID="2" presetSubtype="1">
                                  <p:stCondLst>
                                    <p:cond delay="0"/>
                                  </p:stCondLst>
                                  <p:childTnLst>
                                    <p:set>
                                      <p:cBhvr>
                                        <p:cTn id="99" dur="1" fill="hold">
                                          <p:stCondLst>
                                            <p:cond delay="0"/>
                                          </p:stCondLst>
                                        </p:cTn>
                                        <p:tgtEl>
                                          <p:spTgt spid="196">
                                            <p:txEl>
                                              <p:pRg st="0" end="0"/>
                                            </p:txEl>
                                          </p:spTgt>
                                        </p:tgtEl>
                                        <p:attrNameLst>
                                          <p:attrName>style.visibility</p:attrName>
                                        </p:attrNameLst>
                                      </p:cBhvr>
                                      <p:to>
                                        <p:strVal val="visible"/>
                                      </p:to>
                                    </p:set>
                                    <p:anim calcmode="lin" valueType="num">
                                      <p:cBhvr additive="repl">
                                        <p:cTn id="100" dur="500" fill="hold"/>
                                        <p:tgtEl>
                                          <p:spTgt spid="196">
                                            <p:txEl>
                                              <p:pRg st="0" end="0"/>
                                            </p:txEl>
                                          </p:spTgt>
                                        </p:tgtEl>
                                        <p:attrNameLst>
                                          <p:attrName>ppt_x</p:attrName>
                                        </p:attrNameLst>
                                      </p:cBhvr>
                                      <p:tavLst>
                                        <p:tav tm="0">
                                          <p:val>
                                            <p:strVal val="#ppt_x"/>
                                          </p:val>
                                        </p:tav>
                                        <p:tav tm="100000">
                                          <p:val>
                                            <p:strVal val="#ppt_x"/>
                                          </p:val>
                                        </p:tav>
                                      </p:tavLst>
                                    </p:anim>
                                    <p:anim calcmode="lin" valueType="num">
                                      <p:cBhvr additive="repl">
                                        <p:cTn id="101" dur="500" fill="hold"/>
                                        <p:tgtEl>
                                          <p:spTgt spid="19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nodeType="clickEffect" fill="hold" presetClass="entr" presetID="2" presetSubtype="2">
                                  <p:stCondLst>
                                    <p:cond delay="0"/>
                                  </p:stCondLst>
                                  <p:childTnLst>
                                    <p:set>
                                      <p:cBhvr>
                                        <p:cTn id="105" dur="1" fill="hold">
                                          <p:stCondLst>
                                            <p:cond delay="0"/>
                                          </p:stCondLst>
                                        </p:cTn>
                                        <p:tgtEl>
                                          <p:spTgt spid="197">
                                            <p:txEl>
                                              <p:pRg st="0" end="0"/>
                                            </p:txEl>
                                          </p:spTgt>
                                        </p:tgtEl>
                                        <p:attrNameLst>
                                          <p:attrName>style.visibility</p:attrName>
                                        </p:attrNameLst>
                                      </p:cBhvr>
                                      <p:to>
                                        <p:strVal val="visible"/>
                                      </p:to>
                                    </p:set>
                                    <p:anim calcmode="lin" valueType="num">
                                      <p:cBhvr additive="repl">
                                        <p:cTn id="106" dur="500" fill="hold"/>
                                        <p:tgtEl>
                                          <p:spTgt spid="197">
                                            <p:txEl>
                                              <p:pRg st="0" end="0"/>
                                            </p:txEl>
                                          </p:spTgt>
                                        </p:tgtEl>
                                        <p:attrNameLst>
                                          <p:attrName>ppt_x</p:attrName>
                                        </p:attrNameLst>
                                      </p:cBhvr>
                                      <p:tavLst>
                                        <p:tav tm="0">
                                          <p:val>
                                            <p:strVal val="1+#ppt_w/2"/>
                                          </p:val>
                                        </p:tav>
                                        <p:tav tm="100000">
                                          <p:val>
                                            <p:strVal val="#ppt_x"/>
                                          </p:val>
                                        </p:tav>
                                      </p:tavLst>
                                    </p:anim>
                                    <p:anim calcmode="lin" valueType="num">
                                      <p:cBhvr additive="repl">
                                        <p:cTn id="107" dur="500" fill="hold"/>
                                        <p:tgtEl>
                                          <p:spTgt spid="19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nodeType="clickEffect" fill="hold" presetClass="entr" presetID="2" presetSubtype="2">
                                  <p:stCondLst>
                                    <p:cond delay="0"/>
                                  </p:stCondLst>
                                  <p:childTnLst>
                                    <p:set>
                                      <p:cBhvr>
                                        <p:cTn id="111" dur="1" fill="hold">
                                          <p:stCondLst>
                                            <p:cond delay="0"/>
                                          </p:stCondLst>
                                        </p:cTn>
                                        <p:tgtEl>
                                          <p:spTgt spid="198">
                                            <p:txEl>
                                              <p:pRg st="0" end="0"/>
                                            </p:txEl>
                                          </p:spTgt>
                                        </p:tgtEl>
                                        <p:attrNameLst>
                                          <p:attrName>style.visibility</p:attrName>
                                        </p:attrNameLst>
                                      </p:cBhvr>
                                      <p:to>
                                        <p:strVal val="visible"/>
                                      </p:to>
                                    </p:set>
                                    <p:anim calcmode="lin" valueType="num">
                                      <p:cBhvr additive="repl">
                                        <p:cTn id="112" dur="500" fill="hold"/>
                                        <p:tgtEl>
                                          <p:spTgt spid="198">
                                            <p:txEl>
                                              <p:pRg st="0" end="0"/>
                                            </p:txEl>
                                          </p:spTgt>
                                        </p:tgtEl>
                                        <p:attrNameLst>
                                          <p:attrName>ppt_x</p:attrName>
                                        </p:attrNameLst>
                                      </p:cBhvr>
                                      <p:tavLst>
                                        <p:tav tm="0">
                                          <p:val>
                                            <p:strVal val="1+#ppt_w/2"/>
                                          </p:val>
                                        </p:tav>
                                        <p:tav tm="100000">
                                          <p:val>
                                            <p:strVal val="#ppt_x"/>
                                          </p:val>
                                        </p:tav>
                                      </p:tavLst>
                                    </p:anim>
                                    <p:anim calcmode="lin" valueType="num">
                                      <p:cBhvr additive="repl">
                                        <p:cTn id="113" dur="500" fill="hold"/>
                                        <p:tgtEl>
                                          <p:spTgt spid="19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nodeType="clickEffect" fill="hold" presetClass="entr" presetID="2" presetSubtype="4">
                                  <p:stCondLst>
                                    <p:cond delay="0"/>
                                  </p:stCondLst>
                                  <p:childTnLst>
                                    <p:set>
                                      <p:cBhvr>
                                        <p:cTn id="117" dur="1" fill="hold">
                                          <p:stCondLst>
                                            <p:cond delay="0"/>
                                          </p:stCondLst>
                                        </p:cTn>
                                        <p:tgtEl>
                                          <p:spTgt spid="199">
                                            <p:txEl>
                                              <p:pRg st="0" end="0"/>
                                            </p:txEl>
                                          </p:spTgt>
                                        </p:tgtEl>
                                        <p:attrNameLst>
                                          <p:attrName>style.visibility</p:attrName>
                                        </p:attrNameLst>
                                      </p:cBhvr>
                                      <p:to>
                                        <p:strVal val="visible"/>
                                      </p:to>
                                    </p:set>
                                    <p:anim calcmode="lin" valueType="num">
                                      <p:cBhvr additive="repl">
                                        <p:cTn id="118" dur="500" fill="hold"/>
                                        <p:tgtEl>
                                          <p:spTgt spid="199">
                                            <p:txEl>
                                              <p:pRg st="0" end="0"/>
                                            </p:txEl>
                                          </p:spTgt>
                                        </p:tgtEl>
                                        <p:attrNameLst>
                                          <p:attrName>ppt_x</p:attrName>
                                        </p:attrNameLst>
                                      </p:cBhvr>
                                      <p:tavLst>
                                        <p:tav tm="0">
                                          <p:val>
                                            <p:strVal val="#ppt_x"/>
                                          </p:val>
                                        </p:tav>
                                        <p:tav tm="100000">
                                          <p:val>
                                            <p:strVal val="#ppt_x"/>
                                          </p:val>
                                        </p:tav>
                                      </p:tavLst>
                                    </p:anim>
                                    <p:anim calcmode="lin" valueType="num">
                                      <p:cBhvr additive="repl">
                                        <p:cTn id="119" dur="500" fill="hold"/>
                                        <p:tgtEl>
                                          <p:spTgt spid="1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nodeType="clickEffect" fill="hold" presetClass="entr" presetID="2" presetSubtype="8">
                                  <p:stCondLst>
                                    <p:cond delay="0"/>
                                  </p:stCondLst>
                                  <p:childTnLst>
                                    <p:set>
                                      <p:cBhvr>
                                        <p:cTn id="123" dur="1" fill="hold">
                                          <p:stCondLst>
                                            <p:cond delay="0"/>
                                          </p:stCondLst>
                                        </p:cTn>
                                        <p:tgtEl>
                                          <p:spTgt spid="195">
                                            <p:txEl>
                                              <p:pRg st="0" end="0"/>
                                            </p:txEl>
                                          </p:spTgt>
                                        </p:tgtEl>
                                        <p:attrNameLst>
                                          <p:attrName>style.visibility</p:attrName>
                                        </p:attrNameLst>
                                      </p:cBhvr>
                                      <p:to>
                                        <p:strVal val="visible"/>
                                      </p:to>
                                    </p:set>
                                    <p:anim calcmode="lin" valueType="num">
                                      <p:cBhvr additive="repl">
                                        <p:cTn id="124" dur="500" fill="hold"/>
                                        <p:tgtEl>
                                          <p:spTgt spid="195">
                                            <p:txEl>
                                              <p:pRg st="0" end="0"/>
                                            </p:txEl>
                                          </p:spTgt>
                                        </p:tgtEl>
                                        <p:attrNameLst>
                                          <p:attrName>ppt_x</p:attrName>
                                        </p:attrNameLst>
                                      </p:cBhvr>
                                      <p:tavLst>
                                        <p:tav tm="0">
                                          <p:val>
                                            <p:strVal val="0-#ppt_w/2"/>
                                          </p:val>
                                        </p:tav>
                                        <p:tav tm="100000">
                                          <p:val>
                                            <p:strVal val="#ppt_x"/>
                                          </p:val>
                                        </p:tav>
                                      </p:tavLst>
                                    </p:anim>
                                    <p:anim calcmode="lin" valueType="num">
                                      <p:cBhvr additive="repl">
                                        <p:cTn id="125" dur="500" fill="hold"/>
                                        <p:tgtEl>
                                          <p:spTgt spid="1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2" presetSubtype="8">
                                  <p:stCondLst>
                                    <p:cond delay="0"/>
                                  </p:stCondLst>
                                  <p:childTnLst>
                                    <p:set>
                                      <p:cBhvr>
                                        <p:cTn id="129" dur="1" fill="hold">
                                          <p:stCondLst>
                                            <p:cond delay="0"/>
                                          </p:stCondLst>
                                        </p:cTn>
                                        <p:tgtEl>
                                          <p:spTgt spid="194">
                                            <p:txEl>
                                              <p:pRg st="0" end="0"/>
                                            </p:txEl>
                                          </p:spTgt>
                                        </p:tgtEl>
                                        <p:attrNameLst>
                                          <p:attrName>style.visibility</p:attrName>
                                        </p:attrNameLst>
                                      </p:cBhvr>
                                      <p:to>
                                        <p:strVal val="visible"/>
                                      </p:to>
                                    </p:set>
                                    <p:anim calcmode="lin" valueType="num">
                                      <p:cBhvr additive="repl">
                                        <p:cTn id="130" dur="500" fill="hold"/>
                                        <p:tgtEl>
                                          <p:spTgt spid="194">
                                            <p:txEl>
                                              <p:pRg st="0" end="0"/>
                                            </p:txEl>
                                          </p:spTgt>
                                        </p:tgtEl>
                                        <p:attrNameLst>
                                          <p:attrName>ppt_x</p:attrName>
                                        </p:attrNameLst>
                                      </p:cBhvr>
                                      <p:tavLst>
                                        <p:tav tm="0">
                                          <p:val>
                                            <p:strVal val="0-#ppt_w/2"/>
                                          </p:val>
                                        </p:tav>
                                        <p:tav tm="100000">
                                          <p:val>
                                            <p:strVal val="#ppt_x"/>
                                          </p:val>
                                        </p:tav>
                                      </p:tavLst>
                                    </p:anim>
                                    <p:anim calcmode="lin" valueType="num">
                                      <p:cBhvr additive="repl">
                                        <p:cTn id="131" dur="500" fill="hold"/>
                                        <p:tgtEl>
                                          <p:spTgt spid="19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202"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37EE719-4C03-4E63-A220-E76981F773F7}"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203"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04" name=""/>
          <p:cNvSpPr/>
          <p:nvPr/>
        </p:nvSpPr>
        <p:spPr>
          <a:xfrm>
            <a:off x="107640" y="108000"/>
            <a:ext cx="11697480" cy="357840"/>
          </a:xfrm>
          <a:prstGeom prst="rect">
            <a:avLst/>
          </a:prstGeom>
          <a:solidFill>
            <a:srgbClr val="4169e1"/>
          </a:solidFill>
          <a:ln w="0">
            <a:solidFill>
              <a:srgbClr val="3465a4"/>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Revue de littérature : la technologie du code QR ⇒ </a:t>
            </a:r>
            <a:r>
              <a:rPr b="1" lang="fr-FR" sz="1800" spc="-1" strike="noStrike">
                <a:solidFill>
                  <a:srgbClr val="ffff00"/>
                </a:solidFill>
                <a:latin typeface="Ubuntu"/>
                <a:ea typeface="DejaVu Sans"/>
              </a:rPr>
              <a:t>Fonctionnement et capacité</a:t>
            </a:r>
            <a:endParaRPr b="0" lang="fr-FR" sz="1800" spc="-1" strike="noStrike">
              <a:solidFill>
                <a:srgbClr val="000000"/>
              </a:solidFill>
              <a:latin typeface="Arial"/>
            </a:endParaRPr>
          </a:p>
        </p:txBody>
      </p:sp>
      <p:sp>
        <p:nvSpPr>
          <p:cNvPr id="205"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06" name=""/>
          <p:cNvSpPr/>
          <p:nvPr/>
        </p:nvSpPr>
        <p:spPr>
          <a:xfrm>
            <a:off x="1685880" y="585360"/>
            <a:ext cx="9286560" cy="67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07" name=""/>
          <p:cNvSpPr/>
          <p:nvPr/>
        </p:nvSpPr>
        <p:spPr>
          <a:xfrm>
            <a:off x="1476000" y="576000"/>
            <a:ext cx="3690720" cy="36612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Fonctionnement</a:t>
            </a:r>
            <a:endParaRPr b="0" lang="fr-FR" sz="1800" spc="-1" strike="noStrike">
              <a:solidFill>
                <a:srgbClr val="000000"/>
              </a:solidFill>
              <a:latin typeface="Arial"/>
            </a:endParaRPr>
          </a:p>
        </p:txBody>
      </p:sp>
      <p:pic>
        <p:nvPicPr>
          <p:cNvPr id="208" name="" descr=""/>
          <p:cNvPicPr/>
          <p:nvPr/>
        </p:nvPicPr>
        <p:blipFill>
          <a:blip r:embed="rId2"/>
          <a:stretch/>
        </p:blipFill>
        <p:spPr>
          <a:xfrm>
            <a:off x="4338360" y="1015200"/>
            <a:ext cx="4318920" cy="1945080"/>
          </a:xfrm>
          <a:prstGeom prst="rect">
            <a:avLst/>
          </a:prstGeom>
          <a:ln w="0">
            <a:noFill/>
          </a:ln>
        </p:spPr>
      </p:pic>
      <p:sp>
        <p:nvSpPr>
          <p:cNvPr id="209" name=""/>
          <p:cNvSpPr/>
          <p:nvPr/>
        </p:nvSpPr>
        <p:spPr>
          <a:xfrm>
            <a:off x="1456200" y="3052800"/>
            <a:ext cx="3690720" cy="36612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Capacité</a:t>
            </a:r>
            <a:endParaRPr b="0" lang="fr-FR" sz="1800" spc="-1" strike="noStrike">
              <a:solidFill>
                <a:srgbClr val="000000"/>
              </a:solidFill>
              <a:latin typeface="Arial"/>
            </a:endParaRPr>
          </a:p>
        </p:txBody>
      </p:sp>
      <p:pic>
        <p:nvPicPr>
          <p:cNvPr id="210" name="" descr=""/>
          <p:cNvPicPr/>
          <p:nvPr/>
        </p:nvPicPr>
        <p:blipFill>
          <a:blip r:embed="rId3"/>
          <a:stretch/>
        </p:blipFill>
        <p:spPr>
          <a:xfrm>
            <a:off x="4545360" y="3584520"/>
            <a:ext cx="3904920" cy="1634400"/>
          </a:xfrm>
          <a:prstGeom prst="rect">
            <a:avLst/>
          </a:prstGeom>
          <a:ln w="0">
            <a:noFill/>
          </a:ln>
        </p:spPr>
      </p:pic>
      <p:pic>
        <p:nvPicPr>
          <p:cNvPr id="211" name="" descr=""/>
          <p:cNvPicPr/>
          <p:nvPr/>
        </p:nvPicPr>
        <p:blipFill>
          <a:blip r:embed="rId4"/>
          <a:stretch/>
        </p:blipFill>
        <p:spPr>
          <a:xfrm>
            <a:off x="2823480" y="5400000"/>
            <a:ext cx="7348680" cy="13874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212"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E73DA52-F32E-4913-A258-96D7C4D49172}"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213"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14" name=""/>
          <p:cNvSpPr/>
          <p:nvPr/>
        </p:nvSpPr>
        <p:spPr>
          <a:xfrm>
            <a:off x="107640" y="108000"/>
            <a:ext cx="11697480" cy="357840"/>
          </a:xfrm>
          <a:prstGeom prst="rect">
            <a:avLst/>
          </a:prstGeom>
          <a:solidFill>
            <a:srgbClr val="4169e1"/>
          </a:solidFill>
          <a:ln w="0">
            <a:solidFill>
              <a:srgbClr val="000000"/>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Revue de littérature : la technologie du code QR ⇒ </a:t>
            </a:r>
            <a:r>
              <a:rPr b="1" lang="fr-FR" sz="1800" spc="-1" strike="noStrike">
                <a:solidFill>
                  <a:srgbClr val="ffff00"/>
                </a:solidFill>
                <a:latin typeface="Ubuntu"/>
                <a:ea typeface="DejaVu Sans"/>
              </a:rPr>
              <a:t>type d’attaques cyber liées </a:t>
            </a:r>
            <a:endParaRPr b="0" lang="fr-FR" sz="1800" spc="-1" strike="noStrike">
              <a:solidFill>
                <a:srgbClr val="000000"/>
              </a:solidFill>
              <a:latin typeface="Arial"/>
            </a:endParaRPr>
          </a:p>
        </p:txBody>
      </p:sp>
      <p:sp>
        <p:nvSpPr>
          <p:cNvPr id="215"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16" name=""/>
          <p:cNvSpPr/>
          <p:nvPr/>
        </p:nvSpPr>
        <p:spPr>
          <a:xfrm>
            <a:off x="3600000" y="2160000"/>
            <a:ext cx="968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pic>
        <p:nvPicPr>
          <p:cNvPr id="217" name="" descr=""/>
          <p:cNvPicPr/>
          <p:nvPr/>
        </p:nvPicPr>
        <p:blipFill>
          <a:blip r:embed="rId2"/>
          <a:stretch/>
        </p:blipFill>
        <p:spPr>
          <a:xfrm>
            <a:off x="3780000" y="1006560"/>
            <a:ext cx="5559840" cy="5178960"/>
          </a:xfrm>
          <a:prstGeom prst="rect">
            <a:avLst/>
          </a:prstGeom>
          <a:ln w="0">
            <a:noFill/>
          </a:ln>
        </p:spPr>
      </p:pic>
      <p:sp>
        <p:nvSpPr>
          <p:cNvPr id="218" name=""/>
          <p:cNvSpPr/>
          <p:nvPr/>
        </p:nvSpPr>
        <p:spPr>
          <a:xfrm rot="55200">
            <a:off x="3431520" y="222804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800" spc="-1" strike="noStrike">
                <a:solidFill>
                  <a:srgbClr val="ffffff"/>
                </a:solidFill>
                <a:latin typeface="Ubuntu"/>
                <a:ea typeface="Noto Serif CJK SC"/>
              </a:rPr>
              <a:t>Stéganographie</a:t>
            </a:r>
            <a:endParaRPr b="0" lang="fr-FR" sz="800" spc="-1" strike="noStrike">
              <a:solidFill>
                <a:srgbClr val="000000"/>
              </a:solidFill>
              <a:latin typeface="Arial"/>
            </a:endParaRPr>
          </a:p>
        </p:txBody>
      </p:sp>
      <p:sp>
        <p:nvSpPr>
          <p:cNvPr id="219" name=""/>
          <p:cNvSpPr/>
          <p:nvPr/>
        </p:nvSpPr>
        <p:spPr>
          <a:xfrm rot="55200">
            <a:off x="3647160" y="4208040"/>
            <a:ext cx="1441440" cy="1424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Exploitation des vulns des lecteurs de code QR</a:t>
            </a:r>
            <a:endParaRPr b="0" lang="fr-FR" sz="1000" spc="-1" strike="noStrike">
              <a:solidFill>
                <a:srgbClr val="000000"/>
              </a:solidFill>
              <a:latin typeface="Arial"/>
            </a:endParaRPr>
          </a:p>
        </p:txBody>
      </p:sp>
      <p:sp>
        <p:nvSpPr>
          <p:cNvPr id="220" name=""/>
          <p:cNvSpPr/>
          <p:nvPr/>
        </p:nvSpPr>
        <p:spPr>
          <a:xfrm rot="55200">
            <a:off x="5784120" y="65268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Phishing</a:t>
            </a:r>
            <a:endParaRPr b="0" lang="fr-FR" sz="1000" spc="-1" strike="noStrike">
              <a:solidFill>
                <a:srgbClr val="000000"/>
              </a:solidFill>
              <a:latin typeface="Arial"/>
            </a:endParaRPr>
          </a:p>
        </p:txBody>
      </p:sp>
      <p:sp>
        <p:nvSpPr>
          <p:cNvPr id="221" name=""/>
          <p:cNvSpPr/>
          <p:nvPr/>
        </p:nvSpPr>
        <p:spPr>
          <a:xfrm rot="55200">
            <a:off x="8115840" y="205668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 </a:t>
            </a:r>
            <a:r>
              <a:rPr b="1" lang="fr-FR" sz="1000" spc="-1" strike="noStrike">
                <a:solidFill>
                  <a:srgbClr val="ffffff"/>
                </a:solidFill>
                <a:latin typeface="Ubuntu"/>
                <a:ea typeface="Noto Serif CJK SC"/>
              </a:rPr>
              <a:t>Malware</a:t>
            </a:r>
            <a:endParaRPr b="0" lang="fr-FR" sz="1000" spc="-1" strike="noStrike">
              <a:solidFill>
                <a:srgbClr val="000000"/>
              </a:solidFill>
              <a:latin typeface="Arial"/>
            </a:endParaRPr>
          </a:p>
        </p:txBody>
      </p:sp>
      <p:sp>
        <p:nvSpPr>
          <p:cNvPr id="222" name=""/>
          <p:cNvSpPr/>
          <p:nvPr/>
        </p:nvSpPr>
        <p:spPr>
          <a:xfrm rot="55200">
            <a:off x="8007840" y="418068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Attaque de paiement</a:t>
            </a:r>
            <a:endParaRPr b="0" lang="fr-FR" sz="1000" spc="-1" strike="noStrike">
              <a:solidFill>
                <a:srgbClr val="000000"/>
              </a:solidFill>
              <a:latin typeface="Arial"/>
            </a:endParaRPr>
          </a:p>
        </p:txBody>
      </p:sp>
      <p:sp>
        <p:nvSpPr>
          <p:cNvPr id="223" name=""/>
          <p:cNvSpPr/>
          <p:nvPr/>
        </p:nvSpPr>
        <p:spPr>
          <a:xfrm rot="55200">
            <a:off x="5919840" y="525204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Ingénierie</a:t>
            </a:r>
            <a:endParaRPr b="0" lang="fr-FR" sz="1000" spc="-1" strike="noStrike">
              <a:solidFill>
                <a:srgbClr val="000000"/>
              </a:solidFill>
              <a:latin typeface="Arial"/>
            </a:endParaRPr>
          </a:p>
          <a:p>
            <a:pPr algn="ctr">
              <a:lnSpc>
                <a:spcPct val="100000"/>
              </a:lnSpc>
            </a:pPr>
            <a:r>
              <a:rPr b="1" lang="fr-FR" sz="1000" spc="-1" strike="noStrike">
                <a:solidFill>
                  <a:srgbClr val="ffffff"/>
                </a:solidFill>
                <a:latin typeface="Ubuntu"/>
                <a:ea typeface="Noto Serif CJK SC"/>
              </a:rPr>
              <a:t>sociale</a:t>
            </a:r>
            <a:endParaRPr b="0" lang="fr-FR" sz="1000" spc="-1" strike="noStrike">
              <a:solidFill>
                <a:srgbClr val="000000"/>
              </a:solidFill>
              <a:latin typeface="Arial"/>
            </a:endParaRPr>
          </a:p>
        </p:txBody>
      </p:sp>
      <p:sp>
        <p:nvSpPr>
          <p:cNvPr id="224" name=""/>
          <p:cNvSpPr/>
          <p:nvPr/>
        </p:nvSpPr>
        <p:spPr>
          <a:xfrm>
            <a:off x="5400000" y="4284000"/>
            <a:ext cx="2338560" cy="75456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fr-FR" sz="1800" spc="-1" strike="noStrike">
              <a:solidFill>
                <a:srgbClr val="000000"/>
              </a:solidFill>
              <a:latin typeface="Arial"/>
              <a:ea typeface="DejaVu Sans"/>
            </a:endParaRPr>
          </a:p>
        </p:txBody>
      </p:sp>
      <p:pic>
        <p:nvPicPr>
          <p:cNvPr id="225" name="" descr=""/>
          <p:cNvPicPr/>
          <p:nvPr/>
        </p:nvPicPr>
        <p:blipFill>
          <a:blip r:embed="rId3"/>
          <a:stretch/>
        </p:blipFill>
        <p:spPr>
          <a:xfrm>
            <a:off x="5217120" y="2286000"/>
            <a:ext cx="2698560" cy="2698560"/>
          </a:xfrm>
          <a:prstGeom prst="rect">
            <a:avLst/>
          </a:prstGeom>
          <a:ln w="0">
            <a:noFill/>
          </a:ln>
        </p:spPr>
      </p:pic>
      <p:sp>
        <p:nvSpPr>
          <p:cNvPr id="226" name=""/>
          <p:cNvSpPr/>
          <p:nvPr/>
        </p:nvSpPr>
        <p:spPr>
          <a:xfrm rot="55200">
            <a:off x="10424520" y="307044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Exfiltration de Données</a:t>
            </a:r>
            <a:endParaRPr b="0" lang="fr-FR" sz="1000" spc="-1" strike="noStrike">
              <a:solidFill>
                <a:srgbClr val="000000"/>
              </a:solidFill>
              <a:latin typeface="Arial"/>
            </a:endParaRPr>
          </a:p>
        </p:txBody>
      </p:sp>
      <p:sp>
        <p:nvSpPr>
          <p:cNvPr id="227" name=""/>
          <p:cNvSpPr/>
          <p:nvPr/>
        </p:nvSpPr>
        <p:spPr>
          <a:xfrm>
            <a:off x="9504000" y="3564000"/>
            <a:ext cx="539640" cy="539640"/>
          </a:xfrm>
          <a:prstGeom prst="plus">
            <a:avLst>
              <a:gd name="adj" fmla="val 41306"/>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fr-F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timing>
    <p:tnLst>
      <p:par>
        <p:cTn id="132" dur="indefinite" restart="never" nodeType="tmRoot">
          <p:childTnLst>
            <p:seq>
              <p:cTn id="133" dur="indefinite" nodeType="mainSeq">
                <p:childTnLst>
                  <p:par>
                    <p:cTn id="134" fill="hold">
                      <p:stCondLst>
                        <p:cond delay="indefinite"/>
                      </p:stCondLst>
                      <p:childTnLst>
                        <p:par>
                          <p:cTn id="135" fill="hold">
                            <p:stCondLst>
                              <p:cond delay="0"/>
                            </p:stCondLst>
                            <p:childTnLst>
                              <p:par>
                                <p:cTn id="136" nodeType="clickEffect" fill="hold" presetClass="entr" presetID="12" presetSubtype="8">
                                  <p:stCondLst>
                                    <p:cond delay="0"/>
                                  </p:stCondLst>
                                  <p:childTnLst>
                                    <p:set>
                                      <p:cBhvr>
                                        <p:cTn id="137" dur="1" fill="hold">
                                          <p:stCondLst>
                                            <p:cond delay="0"/>
                                          </p:stCondLst>
                                        </p:cTn>
                                        <p:tgtEl>
                                          <p:spTgt spid="220">
                                            <p:txEl>
                                              <p:pRg st="0" end="0"/>
                                            </p:txEl>
                                          </p:spTgt>
                                        </p:tgtEl>
                                        <p:attrNameLst>
                                          <p:attrName>style.visibility</p:attrName>
                                        </p:attrNameLst>
                                      </p:cBhvr>
                                      <p:to>
                                        <p:strVal val="visible"/>
                                      </p:to>
                                    </p:set>
                                    <p:animEffect filter="slide(fromLeft)" transition="in">
                                      <p:cBhvr additive="repl">
                                        <p:cTn id="138" dur="500"/>
                                        <p:tgtEl>
                                          <p:spTgt spid="220">
                                            <p:txEl>
                                              <p:pRg st="0" end="0"/>
                                            </p:txEl>
                                          </p:spTgt>
                                        </p:tgtEl>
                                      </p:cBhvr>
                                    </p:animEffec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2" presetSubtype="8">
                                  <p:stCondLst>
                                    <p:cond delay="0"/>
                                  </p:stCondLst>
                                  <p:childTnLst>
                                    <p:set>
                                      <p:cBhvr>
                                        <p:cTn id="142" dur="1" fill="hold">
                                          <p:stCondLst>
                                            <p:cond delay="0"/>
                                          </p:stCondLst>
                                        </p:cTn>
                                        <p:tgtEl>
                                          <p:spTgt spid="221">
                                            <p:txEl>
                                              <p:pRg st="0" end="0"/>
                                            </p:txEl>
                                          </p:spTgt>
                                        </p:tgtEl>
                                        <p:attrNameLst>
                                          <p:attrName>style.visibility</p:attrName>
                                        </p:attrNameLst>
                                      </p:cBhvr>
                                      <p:to>
                                        <p:strVal val="visible"/>
                                      </p:to>
                                    </p:set>
                                    <p:animEffect filter="slide(fromLeft)" transition="in">
                                      <p:cBhvr additive="repl">
                                        <p:cTn id="143" dur="500"/>
                                        <p:tgtEl>
                                          <p:spTgt spid="221">
                                            <p:txEl>
                                              <p:pRg st="0" end="0"/>
                                            </p:txEl>
                                          </p:spTgt>
                                        </p:tgtEl>
                                      </p:cBhvr>
                                    </p:animEffect>
                                  </p:childTnLst>
                                </p:cTn>
                              </p:par>
                            </p:childTnLst>
                          </p:cTn>
                        </p:par>
                      </p:childTnLst>
                    </p:cTn>
                  </p:par>
                  <p:par>
                    <p:cTn id="144" fill="hold">
                      <p:stCondLst>
                        <p:cond delay="indefinite"/>
                      </p:stCondLst>
                      <p:childTnLst>
                        <p:par>
                          <p:cTn id="145" fill="hold">
                            <p:stCondLst>
                              <p:cond delay="0"/>
                            </p:stCondLst>
                            <p:childTnLst>
                              <p:par>
                                <p:cTn id="146" nodeType="clickEffect" fill="hold" presetClass="entr" presetID="12" presetSubtype="8">
                                  <p:stCondLst>
                                    <p:cond delay="0"/>
                                  </p:stCondLst>
                                  <p:childTnLst>
                                    <p:set>
                                      <p:cBhvr>
                                        <p:cTn id="147" dur="1" fill="hold">
                                          <p:stCondLst>
                                            <p:cond delay="0"/>
                                          </p:stCondLst>
                                        </p:cTn>
                                        <p:tgtEl>
                                          <p:spTgt spid="222">
                                            <p:txEl>
                                              <p:pRg st="0" end="0"/>
                                            </p:txEl>
                                          </p:spTgt>
                                        </p:tgtEl>
                                        <p:attrNameLst>
                                          <p:attrName>style.visibility</p:attrName>
                                        </p:attrNameLst>
                                      </p:cBhvr>
                                      <p:to>
                                        <p:strVal val="visible"/>
                                      </p:to>
                                    </p:set>
                                    <p:animEffect filter="slide(fromLeft)" transition="in">
                                      <p:cBhvr additive="repl">
                                        <p:cTn id="148" dur="500"/>
                                        <p:tgtEl>
                                          <p:spTgt spid="222">
                                            <p:txEl>
                                              <p:pRg st="0" end="0"/>
                                            </p:txEl>
                                          </p:spTgt>
                                        </p:tgtEl>
                                      </p:cBhvr>
                                    </p:animEffect>
                                  </p:childTnLst>
                                </p:cTn>
                              </p:par>
                            </p:childTnLst>
                          </p:cTn>
                        </p:par>
                      </p:childTnLst>
                    </p:cTn>
                  </p:par>
                  <p:par>
                    <p:cTn id="149" fill="hold">
                      <p:stCondLst>
                        <p:cond delay="indefinite"/>
                      </p:stCondLst>
                      <p:childTnLst>
                        <p:par>
                          <p:cTn id="150" fill="hold">
                            <p:stCondLst>
                              <p:cond delay="0"/>
                            </p:stCondLst>
                            <p:childTnLst>
                              <p:par>
                                <p:cTn id="151" nodeType="clickEffect" fill="hold" presetClass="entr" presetID="12" presetSubtype="8">
                                  <p:stCondLst>
                                    <p:cond delay="0"/>
                                  </p:stCondLst>
                                  <p:childTnLst>
                                    <p:set>
                                      <p:cBhvr>
                                        <p:cTn id="152" dur="1" fill="hold">
                                          <p:stCondLst>
                                            <p:cond delay="0"/>
                                          </p:stCondLst>
                                        </p:cTn>
                                        <p:tgtEl>
                                          <p:spTgt spid="223">
                                            <p:txEl>
                                              <p:pRg st="0" end="0"/>
                                            </p:txEl>
                                          </p:spTgt>
                                        </p:tgtEl>
                                        <p:attrNameLst>
                                          <p:attrName>style.visibility</p:attrName>
                                        </p:attrNameLst>
                                      </p:cBhvr>
                                      <p:to>
                                        <p:strVal val="visible"/>
                                      </p:to>
                                    </p:set>
                                    <p:animEffect filter="slide(fromLeft)" transition="in">
                                      <p:cBhvr additive="repl">
                                        <p:cTn id="153" dur="500"/>
                                        <p:tgtEl>
                                          <p:spTgt spid="223">
                                            <p:txEl>
                                              <p:pRg st="0" end="0"/>
                                            </p:txEl>
                                          </p:spTgt>
                                        </p:tgtEl>
                                      </p:cBhvr>
                                    </p:animEffect>
                                  </p:childTnLst>
                                </p:cTn>
                              </p:par>
                              <p:par>
                                <p:cTn id="154" nodeType="withEffect" fill="hold" presetClass="entr" presetID="12" presetSubtype="8">
                                  <p:stCondLst>
                                    <p:cond delay="0"/>
                                  </p:stCondLst>
                                  <p:childTnLst>
                                    <p:set>
                                      <p:cBhvr>
                                        <p:cTn id="155" dur="1" fill="hold">
                                          <p:stCondLst>
                                            <p:cond delay="0"/>
                                          </p:stCondLst>
                                        </p:cTn>
                                        <p:tgtEl>
                                          <p:spTgt spid="223">
                                            <p:txEl>
                                              <p:pRg st="1" end="1"/>
                                            </p:txEl>
                                          </p:spTgt>
                                        </p:tgtEl>
                                        <p:attrNameLst>
                                          <p:attrName>style.visibility</p:attrName>
                                        </p:attrNameLst>
                                      </p:cBhvr>
                                      <p:to>
                                        <p:strVal val="visible"/>
                                      </p:to>
                                    </p:set>
                                    <p:animEffect filter="slide(fromLeft)" transition="in">
                                      <p:cBhvr additive="repl">
                                        <p:cTn id="156" dur="500"/>
                                        <p:tgtEl>
                                          <p:spTgt spid="223">
                                            <p:txEl>
                                              <p:pRg st="1" end="1"/>
                                            </p:txEl>
                                          </p:spTgt>
                                        </p:tgtEl>
                                      </p:cBhvr>
                                    </p:animEffect>
                                  </p:childTnLst>
                                </p:cTn>
                              </p:par>
                            </p:childTnLst>
                          </p:cTn>
                        </p:par>
                      </p:childTnLst>
                    </p:cTn>
                  </p:par>
                  <p:par>
                    <p:cTn id="157" fill="hold">
                      <p:stCondLst>
                        <p:cond delay="indefinite"/>
                      </p:stCondLst>
                      <p:childTnLst>
                        <p:par>
                          <p:cTn id="158" fill="hold">
                            <p:stCondLst>
                              <p:cond delay="0"/>
                            </p:stCondLst>
                            <p:childTnLst>
                              <p:par>
                                <p:cTn id="159" nodeType="clickEffect" fill="hold" presetClass="entr" presetID="12" presetSubtype="8">
                                  <p:stCondLst>
                                    <p:cond delay="0"/>
                                  </p:stCondLst>
                                  <p:childTnLst>
                                    <p:set>
                                      <p:cBhvr>
                                        <p:cTn id="160" dur="1" fill="hold">
                                          <p:stCondLst>
                                            <p:cond delay="0"/>
                                          </p:stCondLst>
                                        </p:cTn>
                                        <p:tgtEl>
                                          <p:spTgt spid="219">
                                            <p:txEl>
                                              <p:pRg st="0" end="0"/>
                                            </p:txEl>
                                          </p:spTgt>
                                        </p:tgtEl>
                                        <p:attrNameLst>
                                          <p:attrName>style.visibility</p:attrName>
                                        </p:attrNameLst>
                                      </p:cBhvr>
                                      <p:to>
                                        <p:strVal val="visible"/>
                                      </p:to>
                                    </p:set>
                                    <p:animEffect filter="slide(fromLeft)" transition="in">
                                      <p:cBhvr additive="repl">
                                        <p:cTn id="161" dur="500"/>
                                        <p:tgtEl>
                                          <p:spTgt spid="219">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nodeType="clickEffect" fill="hold" presetClass="entr" presetID="12" presetSubtype="8">
                                  <p:stCondLst>
                                    <p:cond delay="0"/>
                                  </p:stCondLst>
                                  <p:childTnLst>
                                    <p:set>
                                      <p:cBhvr>
                                        <p:cTn id="165" dur="1" fill="hold">
                                          <p:stCondLst>
                                            <p:cond delay="0"/>
                                          </p:stCondLst>
                                        </p:cTn>
                                        <p:tgtEl>
                                          <p:spTgt spid="218">
                                            <p:txEl>
                                              <p:pRg st="0" end="0"/>
                                            </p:txEl>
                                          </p:spTgt>
                                        </p:tgtEl>
                                        <p:attrNameLst>
                                          <p:attrName>style.visibility</p:attrName>
                                        </p:attrNameLst>
                                      </p:cBhvr>
                                      <p:to>
                                        <p:strVal val="visible"/>
                                      </p:to>
                                    </p:set>
                                    <p:animEffect filter="slide(fromLeft)" transition="in">
                                      <p:cBhvr additive="repl">
                                        <p:cTn id="166" dur="500"/>
                                        <p:tgtEl>
                                          <p:spTgt spid="218">
                                            <p:txEl>
                                              <p:pRg st="0" end="0"/>
                                            </p:txEl>
                                          </p:spTgt>
                                        </p:tgtEl>
                                      </p:cBhvr>
                                    </p:animEffec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2" presetSubtype="8">
                                  <p:stCondLst>
                                    <p:cond delay="0"/>
                                  </p:stCondLst>
                                  <p:childTnLst>
                                    <p:set>
                                      <p:cBhvr>
                                        <p:cTn id="170" dur="1" fill="hold">
                                          <p:stCondLst>
                                            <p:cond delay="0"/>
                                          </p:stCondLst>
                                        </p:cTn>
                                        <p:tgtEl>
                                          <p:spTgt spid="226">
                                            <p:txEl>
                                              <p:pRg st="0" end="0"/>
                                            </p:txEl>
                                          </p:spTgt>
                                        </p:tgtEl>
                                        <p:attrNameLst>
                                          <p:attrName>style.visibility</p:attrName>
                                        </p:attrNameLst>
                                      </p:cBhvr>
                                      <p:to>
                                        <p:strVal val="visible"/>
                                      </p:to>
                                    </p:set>
                                    <p:animEffect filter="slide(fromLeft)" transition="in">
                                      <p:cBhvr additive="repl">
                                        <p:cTn id="171" dur="500"/>
                                        <p:tgtEl>
                                          <p:spTgt spid="226">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228"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478200A-B1A7-4571-894F-7C745BA15D2D}"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229"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30" name=""/>
          <p:cNvSpPr/>
          <p:nvPr/>
        </p:nvSpPr>
        <p:spPr>
          <a:xfrm>
            <a:off x="107640" y="108000"/>
            <a:ext cx="11697480" cy="357840"/>
          </a:xfrm>
          <a:prstGeom prst="rect">
            <a:avLst/>
          </a:prstGeom>
          <a:solidFill>
            <a:srgbClr val="4169e1"/>
          </a:solidFill>
          <a:ln w="0">
            <a:solidFill>
              <a:srgbClr val="000000"/>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Exfiltration de données via la technologie des  codes QR ⇒ </a:t>
            </a:r>
            <a:r>
              <a:rPr b="1" lang="fr-FR" sz="1800" spc="-1" strike="noStrike">
                <a:solidFill>
                  <a:srgbClr val="ffff00"/>
                </a:solidFill>
                <a:latin typeface="Ubuntu"/>
                <a:ea typeface="DejaVu Sans"/>
              </a:rPr>
              <a:t>le scénario / contexte</a:t>
            </a:r>
            <a:endParaRPr b="0" lang="fr-FR" sz="1800" spc="-1" strike="noStrike">
              <a:solidFill>
                <a:srgbClr val="000000"/>
              </a:solidFill>
              <a:latin typeface="Arial"/>
            </a:endParaRPr>
          </a:p>
        </p:txBody>
      </p:sp>
      <p:sp>
        <p:nvSpPr>
          <p:cNvPr id="231"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32" name=""/>
          <p:cNvSpPr/>
          <p:nvPr/>
        </p:nvSpPr>
        <p:spPr>
          <a:xfrm>
            <a:off x="3600000" y="2160000"/>
            <a:ext cx="968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grpSp>
        <p:nvGrpSpPr>
          <p:cNvPr id="233" name=""/>
          <p:cNvGrpSpPr/>
          <p:nvPr/>
        </p:nvGrpSpPr>
        <p:grpSpPr>
          <a:xfrm>
            <a:off x="36720" y="456840"/>
            <a:ext cx="11699280" cy="1857600"/>
            <a:chOff x="36720" y="456840"/>
            <a:chExt cx="11699280" cy="1857600"/>
          </a:xfrm>
        </p:grpSpPr>
        <p:sp>
          <p:nvSpPr>
            <p:cNvPr id="234" name=""/>
            <p:cNvSpPr/>
            <p:nvPr/>
          </p:nvSpPr>
          <p:spPr>
            <a:xfrm>
              <a:off x="1692360" y="613080"/>
              <a:ext cx="10043640" cy="17013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fr-FR" sz="1800" spc="-1" strike="noStrike">
                <a:solidFill>
                  <a:srgbClr val="000000"/>
                </a:solidFill>
                <a:latin typeface="Arial"/>
                <a:ea typeface="DejaVu Sans"/>
              </a:endParaRPr>
            </a:p>
          </p:txBody>
        </p:sp>
        <p:pic>
          <p:nvPicPr>
            <p:cNvPr id="235" name="" descr=""/>
            <p:cNvPicPr/>
            <p:nvPr/>
          </p:nvPicPr>
          <p:blipFill>
            <a:blip r:embed="rId2"/>
            <a:stretch/>
          </p:blipFill>
          <p:spPr>
            <a:xfrm>
              <a:off x="36720" y="623880"/>
              <a:ext cx="1654920" cy="1690560"/>
            </a:xfrm>
            <a:prstGeom prst="rect">
              <a:avLst/>
            </a:prstGeom>
            <a:ln w="0">
              <a:noFill/>
            </a:ln>
          </p:spPr>
        </p:pic>
        <p:sp>
          <p:nvSpPr>
            <p:cNvPr id="236" name=""/>
            <p:cNvSpPr/>
            <p:nvPr/>
          </p:nvSpPr>
          <p:spPr>
            <a:xfrm>
              <a:off x="1872000" y="456840"/>
              <a:ext cx="9864000" cy="1666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endParaRPr b="0" lang="fr-FR" sz="1800" spc="-1" strike="noStrike">
                <a:solidFill>
                  <a:srgbClr val="000000"/>
                </a:solidFill>
                <a:latin typeface="Arial"/>
              </a:endParaRPr>
            </a:p>
            <a:p>
              <a:pPr>
                <a:lnSpc>
                  <a:spcPct val="100000"/>
                </a:lnSpc>
              </a:pPr>
              <a:r>
                <a:rPr b="0" lang="fr-FR" sz="1600" spc="-1" strike="noStrike">
                  <a:solidFill>
                    <a:srgbClr val="ffffff"/>
                  </a:solidFill>
                  <a:latin typeface="Ubuntu"/>
                  <a:ea typeface="Noto Serif CJK SC"/>
                </a:rPr>
                <a:t>« En entreprise, je suis affecté à un service IT de développement informatique délivrant des solutions de paiements. Je vais quitter l’entreprise mais je souhaite absolument emporter le code sur lequel j’ai passé des heures et quelques documents internes forts intéressants.</a:t>
              </a:r>
              <a:endParaRPr b="0" lang="fr-FR" sz="1600" spc="-1" strike="noStrike">
                <a:solidFill>
                  <a:srgbClr val="000000"/>
                </a:solidFill>
                <a:latin typeface="Arial"/>
              </a:endParaRPr>
            </a:p>
            <a:p>
              <a:pPr>
                <a:lnSpc>
                  <a:spcPct val="100000"/>
                </a:lnSpc>
              </a:pPr>
              <a:endParaRPr b="0" lang="fr-FR" sz="1600" spc="-1" strike="noStrike">
                <a:solidFill>
                  <a:srgbClr val="000000"/>
                </a:solidFill>
                <a:latin typeface="Arial"/>
              </a:endParaRPr>
            </a:p>
            <a:p>
              <a:pPr>
                <a:lnSpc>
                  <a:spcPct val="100000"/>
                </a:lnSpc>
              </a:pPr>
              <a:r>
                <a:rPr b="0" lang="fr-FR" sz="1600" spc="-1" strike="noStrike">
                  <a:solidFill>
                    <a:srgbClr val="ffffff"/>
                  </a:solidFill>
                  <a:latin typeface="Ubuntu"/>
                  <a:ea typeface="Noto Serif CJK SC"/>
                </a:rPr>
                <a:t> </a:t>
              </a:r>
              <a:r>
                <a:rPr b="0" lang="fr-FR" sz="1600" spc="-1" strike="noStrike">
                  <a:solidFill>
                    <a:srgbClr val="ffffff"/>
                  </a:solidFill>
                  <a:latin typeface="Ubuntu"/>
                  <a:ea typeface="Noto Serif CJK SC"/>
                </a:rPr>
                <a:t>J’ai conscience que cela n’est pas autorisé mais si je me débrouille bien, personne ne le saura ! ».</a:t>
              </a:r>
              <a:endParaRPr b="0" lang="fr-FR" sz="16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grpSp>
      <p:grpSp>
        <p:nvGrpSpPr>
          <p:cNvPr id="237" name=""/>
          <p:cNvGrpSpPr/>
          <p:nvPr/>
        </p:nvGrpSpPr>
        <p:grpSpPr>
          <a:xfrm>
            <a:off x="73080" y="3482280"/>
            <a:ext cx="8026560" cy="1845360"/>
            <a:chOff x="73080" y="3482280"/>
            <a:chExt cx="8026560" cy="1845360"/>
          </a:xfrm>
        </p:grpSpPr>
        <p:sp>
          <p:nvSpPr>
            <p:cNvPr id="238" name=""/>
            <p:cNvSpPr/>
            <p:nvPr/>
          </p:nvSpPr>
          <p:spPr>
            <a:xfrm>
              <a:off x="1700280" y="3482280"/>
              <a:ext cx="6111360" cy="18453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fr-FR" sz="1800" spc="-1" strike="noStrike">
                <a:solidFill>
                  <a:srgbClr val="000000"/>
                </a:solidFill>
                <a:latin typeface="Arial"/>
                <a:ea typeface="DejaVu Sans"/>
              </a:endParaRPr>
            </a:p>
          </p:txBody>
        </p:sp>
        <p:pic>
          <p:nvPicPr>
            <p:cNvPr id="239" name="" descr=""/>
            <p:cNvPicPr/>
            <p:nvPr/>
          </p:nvPicPr>
          <p:blipFill>
            <a:blip r:embed="rId3"/>
            <a:stretch/>
          </p:blipFill>
          <p:spPr>
            <a:xfrm>
              <a:off x="73080" y="3600000"/>
              <a:ext cx="1619640" cy="1619640"/>
            </a:xfrm>
            <a:prstGeom prst="rect">
              <a:avLst/>
            </a:prstGeom>
            <a:ln w="0">
              <a:noFill/>
            </a:ln>
          </p:spPr>
        </p:pic>
        <p:sp>
          <p:nvSpPr>
            <p:cNvPr id="240" name=""/>
            <p:cNvSpPr/>
            <p:nvPr/>
          </p:nvSpPr>
          <p:spPr>
            <a:xfrm>
              <a:off x="1836000" y="3516840"/>
              <a:ext cx="6263640" cy="96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600" spc="-1" strike="noStrike">
                  <a:solidFill>
                    <a:srgbClr val="ffffff"/>
                  </a:solidFill>
                  <a:latin typeface="Ubuntu"/>
                  <a:ea typeface="Noto Serif CJK SC"/>
                </a:rPr>
                <a:t>Télé-travail</a:t>
              </a:r>
              <a:br>
                <a:rPr sz="1600"/>
              </a:br>
              <a:endParaRPr b="0" lang="fr-FR" sz="1600" spc="-1" strike="noStrike">
                <a:solidFill>
                  <a:srgbClr val="000000"/>
                </a:solidFill>
                <a:latin typeface="Arial"/>
              </a:endParaRPr>
            </a:p>
            <a:p>
              <a:pPr>
                <a:lnSpc>
                  <a:spcPct val="100000"/>
                </a:lnSpc>
              </a:pPr>
              <a:r>
                <a:rPr b="0" lang="fr-FR" sz="1600" spc="-1" strike="noStrike">
                  <a:solidFill>
                    <a:srgbClr val="ffffff"/>
                  </a:solidFill>
                  <a:latin typeface="Ubuntu"/>
                  <a:ea typeface="Noto Serif CJK SC"/>
                </a:rPr>
                <a:t>PC non-augmentés, Windows et Mac ( matériel et logiciel)</a:t>
              </a:r>
              <a:br>
                <a:rPr sz="1600"/>
              </a:br>
              <a:endParaRPr b="0" lang="fr-FR" sz="1600" spc="-1" strike="noStrike">
                <a:solidFill>
                  <a:srgbClr val="000000"/>
                </a:solidFill>
                <a:latin typeface="Arial"/>
              </a:endParaRPr>
            </a:p>
            <a:p>
              <a:pPr>
                <a:lnSpc>
                  <a:spcPct val="100000"/>
                </a:lnSpc>
              </a:pPr>
              <a:r>
                <a:rPr b="0" lang="fr-FR" sz="1600" spc="-1" strike="noStrike">
                  <a:solidFill>
                    <a:srgbClr val="ffffff"/>
                  </a:solidFill>
                  <a:latin typeface="Ubuntu"/>
                  <a:ea typeface="Noto Serif CJK SC"/>
                </a:rPr>
                <a:t>Sans connectivité réseau</a:t>
              </a:r>
              <a:br>
                <a:rPr sz="1600"/>
              </a:br>
              <a:br>
                <a:rPr sz="1600"/>
              </a:br>
              <a:r>
                <a:rPr b="0" lang="fr-FR" sz="1600" spc="-1" strike="noStrike">
                  <a:solidFill>
                    <a:srgbClr val="ffffff"/>
                  </a:solidFill>
                  <a:latin typeface="Ubuntu"/>
                  <a:ea typeface="Noto Serif CJK SC"/>
                </a:rPr>
                <a:t>Accessible à tout collaborateur</a:t>
              </a:r>
              <a:endParaRPr b="0" lang="fr-FR" sz="1600" spc="-1" strike="noStrike">
                <a:solidFill>
                  <a:srgbClr val="000000"/>
                </a:solidFill>
                <a:latin typeface="Arial"/>
              </a:endParaRPr>
            </a:p>
            <a:p>
              <a:pPr>
                <a:lnSpc>
                  <a:spcPct val="100000"/>
                </a:lnSpc>
              </a:pPr>
              <a:endParaRPr b="0" lang="fr-FR" sz="16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172" dur="indefinite" restart="never" nodeType="tmRoot">
          <p:childTnLst>
            <p:seq>
              <p:cTn id="173" dur="indefinite" nodeType="mainSeq">
                <p:childTnLst>
                  <p:par>
                    <p:cTn id="174" fill="hold">
                      <p:stCondLst>
                        <p:cond delay="indefinite"/>
                      </p:stCondLst>
                      <p:childTnLst>
                        <p:par>
                          <p:cTn id="175" fill="hold">
                            <p:stCondLst>
                              <p:cond delay="0"/>
                            </p:stCondLst>
                            <p:childTnLst>
                              <p:par>
                                <p:cTn id="176" nodeType="clickEffect" fill="hold" presetClass="entr" presetID="2" presetSubtype="8">
                                  <p:stCondLst>
                                    <p:cond delay="0"/>
                                  </p:stCondLst>
                                  <p:childTnLst>
                                    <p:set>
                                      <p:cBhvr>
                                        <p:cTn id="177" dur="1" fill="hold">
                                          <p:stCondLst>
                                            <p:cond delay="0"/>
                                          </p:stCondLst>
                                        </p:cTn>
                                        <p:tgtEl>
                                          <p:spTgt spid="233"/>
                                        </p:tgtEl>
                                        <p:attrNameLst>
                                          <p:attrName>style.visibility</p:attrName>
                                        </p:attrNameLst>
                                      </p:cBhvr>
                                      <p:to>
                                        <p:strVal val="visible"/>
                                      </p:to>
                                    </p:set>
                                    <p:anim calcmode="lin" valueType="num">
                                      <p:cBhvr additive="repl">
                                        <p:cTn id="178" dur="500" fill="hold"/>
                                        <p:tgtEl>
                                          <p:spTgt spid="233"/>
                                        </p:tgtEl>
                                        <p:attrNameLst>
                                          <p:attrName>ppt_x</p:attrName>
                                        </p:attrNameLst>
                                      </p:cBhvr>
                                      <p:tavLst>
                                        <p:tav tm="0">
                                          <p:val>
                                            <p:strVal val="0-#ppt_w/2"/>
                                          </p:val>
                                        </p:tav>
                                        <p:tav tm="100000">
                                          <p:val>
                                            <p:strVal val="#ppt_x"/>
                                          </p:val>
                                        </p:tav>
                                      </p:tavLst>
                                    </p:anim>
                                    <p:anim calcmode="lin" valueType="num">
                                      <p:cBhvr additive="repl">
                                        <p:cTn id="179" dur="500" fill="hold"/>
                                        <p:tgtEl>
                                          <p:spTgt spid="233"/>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2" presetSubtype="4">
                                  <p:stCondLst>
                                    <p:cond delay="0"/>
                                  </p:stCondLst>
                                  <p:childTnLst>
                                    <p:set>
                                      <p:cBhvr>
                                        <p:cTn id="183" dur="1" fill="hold">
                                          <p:stCondLst>
                                            <p:cond delay="0"/>
                                          </p:stCondLst>
                                        </p:cTn>
                                        <p:tgtEl>
                                          <p:spTgt spid="237"/>
                                        </p:tgtEl>
                                        <p:attrNameLst>
                                          <p:attrName>style.visibility</p:attrName>
                                        </p:attrNameLst>
                                      </p:cBhvr>
                                      <p:to>
                                        <p:strVal val="visible"/>
                                      </p:to>
                                    </p:set>
                                    <p:anim calcmode="lin" valueType="num">
                                      <p:cBhvr additive="repl">
                                        <p:cTn id="184" dur="500" fill="hold"/>
                                        <p:tgtEl>
                                          <p:spTgt spid="237"/>
                                        </p:tgtEl>
                                        <p:attrNameLst>
                                          <p:attrName>ppt_x</p:attrName>
                                        </p:attrNameLst>
                                      </p:cBhvr>
                                      <p:tavLst>
                                        <p:tav tm="0">
                                          <p:val>
                                            <p:strVal val="#ppt_x"/>
                                          </p:val>
                                        </p:tav>
                                        <p:tav tm="100000">
                                          <p:val>
                                            <p:strVal val="#ppt_x"/>
                                          </p:val>
                                        </p:tav>
                                      </p:tavLst>
                                    </p:anim>
                                    <p:anim calcmode="lin" valueType="num">
                                      <p:cBhvr additive="repl">
                                        <p:cTn id="185" dur="500" fill="hold"/>
                                        <p:tgtEl>
                                          <p:spTgt spid="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241"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0A5E961-7B26-4646-9208-730B1647E58F}"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242"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43" name=""/>
          <p:cNvSpPr/>
          <p:nvPr/>
        </p:nvSpPr>
        <p:spPr>
          <a:xfrm>
            <a:off x="107640" y="108000"/>
            <a:ext cx="11697480" cy="357840"/>
          </a:xfrm>
          <a:prstGeom prst="rect">
            <a:avLst/>
          </a:prstGeom>
          <a:solidFill>
            <a:srgbClr val="4169e1"/>
          </a:solidFill>
          <a:ln w="0">
            <a:solidFill>
              <a:srgbClr val="000000"/>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Exfiltration de données via la technologie des  codes QR ⇒ </a:t>
            </a:r>
            <a:r>
              <a:rPr b="1" lang="fr-FR" sz="1800" spc="-1" strike="noStrike">
                <a:solidFill>
                  <a:srgbClr val="ffff00"/>
                </a:solidFill>
                <a:latin typeface="Ubuntu"/>
                <a:ea typeface="DejaVu Sans"/>
              </a:rPr>
              <a:t>le schéma de principe</a:t>
            </a:r>
            <a:endParaRPr b="0" lang="fr-FR" sz="1800" spc="-1" strike="noStrike">
              <a:solidFill>
                <a:srgbClr val="000000"/>
              </a:solidFill>
              <a:latin typeface="Arial"/>
            </a:endParaRPr>
          </a:p>
        </p:txBody>
      </p:sp>
      <p:sp>
        <p:nvSpPr>
          <p:cNvPr id="244"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45" name=""/>
          <p:cNvSpPr/>
          <p:nvPr/>
        </p:nvSpPr>
        <p:spPr>
          <a:xfrm>
            <a:off x="3600000" y="2160000"/>
            <a:ext cx="968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pic>
        <p:nvPicPr>
          <p:cNvPr id="246" name="" descr=""/>
          <p:cNvPicPr/>
          <p:nvPr/>
        </p:nvPicPr>
        <p:blipFill>
          <a:blip r:embed="rId2"/>
          <a:stretch/>
        </p:blipFill>
        <p:spPr>
          <a:xfrm>
            <a:off x="631080" y="1397520"/>
            <a:ext cx="11426760" cy="39596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247"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61D5278E-DD8D-4656-BD4E-F0AB7D58E1C5}"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248"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49" name=""/>
          <p:cNvSpPr/>
          <p:nvPr/>
        </p:nvSpPr>
        <p:spPr>
          <a:xfrm>
            <a:off x="107640" y="108000"/>
            <a:ext cx="11697480" cy="357840"/>
          </a:xfrm>
          <a:prstGeom prst="rect">
            <a:avLst/>
          </a:prstGeom>
          <a:solidFill>
            <a:srgbClr val="4169e1"/>
          </a:solidFill>
          <a:ln w="0">
            <a:solidFill>
              <a:srgbClr val="000000"/>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Exfiltration de données via la technologie des  codes QR ⇒ </a:t>
            </a:r>
            <a:r>
              <a:rPr b="1" lang="fr-FR" sz="1800" spc="-1" strike="noStrike">
                <a:solidFill>
                  <a:srgbClr val="ffff00"/>
                </a:solidFill>
                <a:latin typeface="Ubuntu"/>
                <a:ea typeface="DejaVu Sans"/>
              </a:rPr>
              <a:t>Analyse selon le modèle de Carrara</a:t>
            </a:r>
            <a:endParaRPr b="0" lang="fr-FR" sz="1800" spc="-1" strike="noStrike">
              <a:solidFill>
                <a:srgbClr val="000000"/>
              </a:solidFill>
              <a:latin typeface="Arial"/>
            </a:endParaRPr>
          </a:p>
        </p:txBody>
      </p:sp>
      <p:sp>
        <p:nvSpPr>
          <p:cNvPr id="250"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51" name=""/>
          <p:cNvSpPr/>
          <p:nvPr/>
        </p:nvSpPr>
        <p:spPr>
          <a:xfrm>
            <a:off x="3600000" y="2160000"/>
            <a:ext cx="968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pic>
        <p:nvPicPr>
          <p:cNvPr id="252" name="" descr=""/>
          <p:cNvPicPr/>
          <p:nvPr/>
        </p:nvPicPr>
        <p:blipFill>
          <a:blip r:embed="rId2"/>
          <a:stretch/>
        </p:blipFill>
        <p:spPr>
          <a:xfrm>
            <a:off x="1753200" y="1260000"/>
            <a:ext cx="10159920" cy="4860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253"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2BB1943-CD01-43E0-8C28-6098587AF7B1}"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254"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55" name=""/>
          <p:cNvSpPr/>
          <p:nvPr/>
        </p:nvSpPr>
        <p:spPr>
          <a:xfrm>
            <a:off x="107640" y="108000"/>
            <a:ext cx="11697480" cy="357840"/>
          </a:xfrm>
          <a:prstGeom prst="rect">
            <a:avLst/>
          </a:prstGeom>
          <a:solidFill>
            <a:srgbClr val="4169e1"/>
          </a:solidFill>
          <a:ln w="0">
            <a:solidFill>
              <a:srgbClr val="000000"/>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Exfiltration de données via la technologie des  codes QR ⇒ </a:t>
            </a:r>
            <a:r>
              <a:rPr b="1" lang="fr-FR" sz="1800" spc="-1" strike="noStrike">
                <a:solidFill>
                  <a:srgbClr val="ffff00"/>
                </a:solidFill>
                <a:latin typeface="Ubuntu"/>
                <a:ea typeface="DejaVu Sans"/>
              </a:rPr>
              <a:t>Vidéo de démonstration </a:t>
            </a:r>
            <a:endParaRPr b="0" lang="fr-FR" sz="1800" spc="-1" strike="noStrike">
              <a:solidFill>
                <a:srgbClr val="000000"/>
              </a:solidFill>
              <a:latin typeface="Arial"/>
            </a:endParaRPr>
          </a:p>
        </p:txBody>
      </p:sp>
      <p:sp>
        <p:nvSpPr>
          <p:cNvPr id="256"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57" name=""/>
          <p:cNvSpPr/>
          <p:nvPr/>
        </p:nvSpPr>
        <p:spPr>
          <a:xfrm>
            <a:off x="3600000" y="2160000"/>
            <a:ext cx="968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pic>
        <p:nvPicPr>
          <p:cNvPr id="258" name="" descr="">
            <a:hlinkClick r:id="" action="ppaction://media"/>
          </p:cNvPr>
          <p:cNvPicPr/>
          <p:nvPr>
            <a:videoFile r:link="rId2"/>
            <p:extLst>
              <p:ext uri="{DAA4B4D4-6D71-4841-9C94-3DE7FCFB9230}">
                <p14:media r:embed="rId3"/>
              </p:ext>
            </p:extLst>
          </p:nvPr>
        </p:nvPicPr>
        <p:blipFill>
          <a:blip r:embed="rId4"/>
          <a:stretch>
            <a:fillRect/>
          </a:stretch>
        </p:blipFill>
        <p:spPr>
          <a:xfrm>
            <a:off x="612000" y="504000"/>
            <a:ext cx="11233080" cy="63180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259"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D01DDD0-412B-41E2-9655-72A8ADCF64EE}"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260"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61" name=""/>
          <p:cNvSpPr/>
          <p:nvPr/>
        </p:nvSpPr>
        <p:spPr>
          <a:xfrm>
            <a:off x="107640" y="108000"/>
            <a:ext cx="11697480" cy="357840"/>
          </a:xfrm>
          <a:prstGeom prst="rect">
            <a:avLst/>
          </a:prstGeom>
          <a:solidFill>
            <a:srgbClr val="4169e1"/>
          </a:solidFill>
          <a:ln w="0">
            <a:solidFill>
              <a:srgbClr val="000000"/>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Exfiltration de données via la technologie des  codes QR ⇒ </a:t>
            </a:r>
            <a:r>
              <a:rPr b="1" lang="fr-FR" sz="1800" spc="-1" strike="noStrike">
                <a:solidFill>
                  <a:srgbClr val="ffff00"/>
                </a:solidFill>
                <a:latin typeface="Ubuntu"/>
                <a:ea typeface="DejaVu Sans"/>
              </a:rPr>
              <a:t>Les résultats</a:t>
            </a:r>
            <a:endParaRPr b="0" lang="fr-FR" sz="1800" spc="-1" strike="noStrike">
              <a:solidFill>
                <a:srgbClr val="000000"/>
              </a:solidFill>
              <a:latin typeface="Arial"/>
            </a:endParaRPr>
          </a:p>
        </p:txBody>
      </p:sp>
      <p:sp>
        <p:nvSpPr>
          <p:cNvPr id="262"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a typeface="DejaVu Sans"/>
            </a:endParaRPr>
          </a:p>
        </p:txBody>
      </p:sp>
      <p:sp>
        <p:nvSpPr>
          <p:cNvPr id="263" name=""/>
          <p:cNvSpPr/>
          <p:nvPr/>
        </p:nvSpPr>
        <p:spPr>
          <a:xfrm>
            <a:off x="3600000" y="2160000"/>
            <a:ext cx="968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graphicFrame>
        <p:nvGraphicFramePr>
          <p:cNvPr id="264" name=""/>
          <p:cNvGraphicFramePr/>
          <p:nvPr/>
        </p:nvGraphicFramePr>
        <p:xfrm>
          <a:off x="2955960" y="956160"/>
          <a:ext cx="6652440" cy="705240"/>
        </p:xfrm>
        <a:graphic>
          <a:graphicData uri="http://schemas.openxmlformats.org/drawingml/2006/table">
            <a:tbl>
              <a:tblPr/>
              <a:tblGrid>
                <a:gridCol w="3015000"/>
                <a:gridCol w="1571760"/>
                <a:gridCol w="2066040"/>
              </a:tblGrid>
              <a:tr h="348840">
                <a:tc>
                  <a:txBody>
                    <a:bodyPr lIns="36000" rIns="36000" tIns="36000" bIns="36000" anchor="t">
                      <a:noAutofit/>
                    </a:bodyPr>
                    <a:p>
                      <a:r>
                        <a:rPr b="1" lang="fr-FR" sz="1800" spc="-1" strike="noStrike">
                          <a:solidFill>
                            <a:srgbClr val="000000"/>
                          </a:solidFill>
                          <a:latin typeface="Arial"/>
                        </a:rPr>
                        <a:t>Performances observées</a:t>
                      </a:r>
                      <a:endParaRPr b="1"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pPr algn="ctr"/>
                      <a:r>
                        <a:rPr b="1" lang="fr-FR" sz="1800" spc="-1" strike="noStrike">
                          <a:solidFill>
                            <a:srgbClr val="000000"/>
                          </a:solidFill>
                          <a:latin typeface="Arial"/>
                        </a:rPr>
                        <a:t>PC Windows</a:t>
                      </a:r>
                      <a:endParaRPr b="1"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pPr algn="ctr"/>
                      <a:r>
                        <a:rPr b="1" lang="fr-FR" sz="1800" spc="-1" strike="noStrike">
                          <a:solidFill>
                            <a:srgbClr val="000000"/>
                          </a:solidFill>
                          <a:latin typeface="Arial"/>
                        </a:rPr>
                        <a:t>PC MacOS</a:t>
                      </a:r>
                      <a:endParaRPr b="1"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56760">
                <a:tc>
                  <a:txBody>
                    <a:bodyPr lIns="36000" rIns="36000" tIns="36000" bIns="36000" anchor="t">
                      <a:noAutofit/>
                    </a:bodyPr>
                    <a:p>
                      <a:r>
                        <a:rPr b="0" lang="fr-FR" sz="1800" spc="-1" strike="noStrike">
                          <a:solidFill>
                            <a:srgbClr val="000000"/>
                          </a:solidFill>
                          <a:latin typeface="Arial"/>
                        </a:rPr>
                        <a:t>Débit en kbits par seconde</a:t>
                      </a:r>
                      <a:endParaRPr b="0"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pPr algn="ctr"/>
                      <a:r>
                        <a:rPr b="1" lang="fr-FR" sz="1800" spc="-1" strike="noStrike">
                          <a:solidFill>
                            <a:srgbClr val="fffff0"/>
                          </a:solidFill>
                          <a:latin typeface="Arial"/>
                        </a:rPr>
                        <a:t>42,1</a:t>
                      </a:r>
                      <a:r>
                        <a:rPr b="0" lang="fr-FR" sz="1800" spc="-1" strike="noStrike">
                          <a:solidFill>
                            <a:srgbClr val="000000"/>
                          </a:solidFill>
                          <a:latin typeface="Arial"/>
                        </a:rPr>
                        <a:t> kbps</a:t>
                      </a:r>
                      <a:endParaRPr b="0"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dc143c"/>
                    </a:solidFill>
                  </a:tcPr>
                </a:tc>
                <a:tc>
                  <a:txBody>
                    <a:bodyPr lIns="36000" rIns="36000" tIns="36000" bIns="36000" anchor="t">
                      <a:noAutofit/>
                    </a:bodyPr>
                    <a:p>
                      <a:pPr algn="ctr"/>
                      <a:r>
                        <a:rPr b="1" lang="fr-FR" sz="1800" spc="-1" strike="noStrike">
                          <a:solidFill>
                            <a:srgbClr val="ffffff"/>
                          </a:solidFill>
                          <a:latin typeface="Arial"/>
                        </a:rPr>
                        <a:t>63,1</a:t>
                      </a:r>
                      <a:r>
                        <a:rPr b="0" lang="fr-FR" sz="1800" spc="-1" strike="noStrike">
                          <a:solidFill>
                            <a:srgbClr val="a9a9a9"/>
                          </a:solidFill>
                          <a:latin typeface="Arial"/>
                        </a:rPr>
                        <a:t> </a:t>
                      </a:r>
                      <a:r>
                        <a:rPr b="0" lang="fr-FR" sz="1800" spc="-1" strike="noStrike">
                          <a:solidFill>
                            <a:srgbClr val="000000"/>
                          </a:solidFill>
                          <a:latin typeface="Arial"/>
                        </a:rPr>
                        <a:t>kbps</a:t>
                      </a:r>
                      <a:endParaRPr b="0"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dc143c"/>
                    </a:solidFill>
                  </a:tcPr>
                </a:tc>
              </a:tr>
            </a:tbl>
          </a:graphicData>
        </a:graphic>
      </p:graphicFrame>
      <p:graphicFrame>
        <p:nvGraphicFramePr>
          <p:cNvPr id="265" name=""/>
          <p:cNvGraphicFramePr/>
          <p:nvPr/>
        </p:nvGraphicFramePr>
        <p:xfrm>
          <a:off x="3906360" y="2151000"/>
          <a:ext cx="4751640" cy="1464120"/>
        </p:xfrm>
        <a:graphic>
          <a:graphicData uri="http://schemas.openxmlformats.org/drawingml/2006/table">
            <a:tbl>
              <a:tblPr/>
              <a:tblGrid>
                <a:gridCol w="2376000"/>
                <a:gridCol w="2376000"/>
              </a:tblGrid>
              <a:tr h="366120">
                <a:tc>
                  <a:txBody>
                    <a:bodyPr lIns="36000" rIns="36000" anchor="t">
                      <a:noAutofit/>
                    </a:bodyPr>
                    <a:p>
                      <a:pPr algn="ctr">
                        <a:lnSpc>
                          <a:spcPct val="100000"/>
                        </a:lnSpc>
                        <a:spcBef>
                          <a:spcPts val="567"/>
                        </a:spcBef>
                        <a:spcAft>
                          <a:spcPts val="567"/>
                        </a:spcAft>
                      </a:pPr>
                      <a:r>
                        <a:rPr b="1" lang="fr-FR" sz="1800" spc="-1" strike="noStrike">
                          <a:solidFill>
                            <a:srgbClr val="000000"/>
                          </a:solidFill>
                          <a:latin typeface="Ubuntu"/>
                        </a:rPr>
                        <a:t>Bande passante</a:t>
                      </a:r>
                      <a:endParaRPr b="0" lang="fr-FR" sz="1800" spc="-1" strike="noStrike">
                        <a:solidFill>
                          <a:srgbClr val="000000"/>
                        </a:solidFill>
                        <a:latin typeface="Times New Roman"/>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gn="ctr">
                        <a:lnSpc>
                          <a:spcPct val="100000"/>
                        </a:lnSpc>
                        <a:spcBef>
                          <a:spcPts val="567"/>
                        </a:spcBef>
                        <a:spcAft>
                          <a:spcPts val="567"/>
                        </a:spcAft>
                      </a:pPr>
                      <a:r>
                        <a:rPr b="1" lang="fr-FR" sz="1800" spc="-1" strike="noStrike">
                          <a:solidFill>
                            <a:srgbClr val="000000"/>
                          </a:solidFill>
                          <a:latin typeface="Ubuntu"/>
                        </a:rPr>
                        <a:t>Risque</a:t>
                      </a:r>
                      <a:endParaRPr b="0" lang="fr-FR" sz="1800" spc="-1" strike="noStrike">
                        <a:solidFill>
                          <a:srgbClr val="000000"/>
                        </a:solidFill>
                        <a:latin typeface="Times New Roman"/>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66120">
                <a:tc>
                  <a:txBody>
                    <a:bodyPr lIns="36000" rIns="36000" anchor="t">
                      <a:noAutofit/>
                    </a:bodyPr>
                    <a:p>
                      <a:pPr algn="ctr">
                        <a:lnSpc>
                          <a:spcPct val="100000"/>
                        </a:lnSpc>
                        <a:spcBef>
                          <a:spcPts val="567"/>
                        </a:spcBef>
                        <a:spcAft>
                          <a:spcPts val="567"/>
                        </a:spcAft>
                      </a:pPr>
                      <a:r>
                        <a:rPr b="0" lang="fr-FR" sz="1800" spc="-1" strike="noStrike">
                          <a:solidFill>
                            <a:srgbClr val="000000"/>
                          </a:solidFill>
                          <a:latin typeface="Ubuntu"/>
                        </a:rPr>
                        <a:t>&gt; </a:t>
                      </a:r>
                      <a:r>
                        <a:rPr b="1" lang="fr-FR" sz="1800" spc="-1" strike="noStrike">
                          <a:solidFill>
                            <a:srgbClr val="000000"/>
                          </a:solidFill>
                          <a:latin typeface="Ubuntu"/>
                        </a:rPr>
                        <a:t>100</a:t>
                      </a:r>
                      <a:r>
                        <a:rPr b="0" lang="fr-FR" sz="1800" spc="-1" strike="noStrike">
                          <a:solidFill>
                            <a:srgbClr val="000000"/>
                          </a:solidFill>
                          <a:latin typeface="Ubuntu"/>
                        </a:rPr>
                        <a:t> bps ( 0,1 kbps)</a:t>
                      </a:r>
                      <a:endParaRPr b="0" lang="fr-FR" sz="1800" spc="-1" strike="noStrike">
                        <a:solidFill>
                          <a:srgbClr val="000000"/>
                        </a:solidFill>
                        <a:latin typeface="Times New Roman"/>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gn="ctr">
                        <a:lnSpc>
                          <a:spcPct val="100000"/>
                        </a:lnSpc>
                        <a:spcBef>
                          <a:spcPts val="567"/>
                        </a:spcBef>
                        <a:spcAft>
                          <a:spcPts val="567"/>
                        </a:spcAft>
                      </a:pPr>
                      <a:r>
                        <a:rPr b="1" lang="fr-FR" sz="1800" spc="-1" strike="noStrike">
                          <a:solidFill>
                            <a:srgbClr val="ffffff"/>
                          </a:solidFill>
                          <a:latin typeface="Ubuntu"/>
                        </a:rPr>
                        <a:t>élevé</a:t>
                      </a:r>
                      <a:endParaRPr b="0" lang="fr-FR" sz="1800" spc="-1" strike="noStrike">
                        <a:solidFill>
                          <a:srgbClr val="000000"/>
                        </a:solidFill>
                        <a:latin typeface="Times New Roman"/>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dc143c"/>
                    </a:solidFill>
                  </a:tcPr>
                </a:tc>
              </a:tr>
              <a:tr h="366120">
                <a:tc>
                  <a:txBody>
                    <a:bodyPr lIns="36000" rIns="36000" anchor="t">
                      <a:noAutofit/>
                    </a:bodyPr>
                    <a:p>
                      <a:pPr algn="ctr">
                        <a:lnSpc>
                          <a:spcPct val="100000"/>
                        </a:lnSpc>
                        <a:spcBef>
                          <a:spcPts val="567"/>
                        </a:spcBef>
                        <a:spcAft>
                          <a:spcPts val="567"/>
                        </a:spcAft>
                      </a:pPr>
                      <a:r>
                        <a:rPr b="0" lang="fr-FR" sz="1800" spc="-1" strike="noStrike">
                          <a:solidFill>
                            <a:srgbClr val="000000"/>
                          </a:solidFill>
                          <a:latin typeface="Ubuntu"/>
                        </a:rPr>
                        <a:t>Entre </a:t>
                      </a:r>
                      <a:r>
                        <a:rPr b="1" lang="fr-FR" sz="1800" spc="-1" strike="noStrike">
                          <a:solidFill>
                            <a:srgbClr val="000000"/>
                          </a:solidFill>
                          <a:latin typeface="Ubuntu"/>
                        </a:rPr>
                        <a:t>1 </a:t>
                      </a:r>
                      <a:r>
                        <a:rPr b="0" lang="fr-FR" sz="1800" spc="-1" strike="noStrike">
                          <a:solidFill>
                            <a:srgbClr val="000000"/>
                          </a:solidFill>
                          <a:latin typeface="Ubuntu"/>
                        </a:rPr>
                        <a:t>et </a:t>
                      </a:r>
                      <a:r>
                        <a:rPr b="1" lang="fr-FR" sz="1800" spc="-1" strike="noStrike">
                          <a:solidFill>
                            <a:srgbClr val="000000"/>
                          </a:solidFill>
                          <a:latin typeface="Ubuntu"/>
                        </a:rPr>
                        <a:t>100 </a:t>
                      </a:r>
                      <a:r>
                        <a:rPr b="0" lang="fr-FR" sz="1800" spc="-1" strike="noStrike">
                          <a:solidFill>
                            <a:srgbClr val="000000"/>
                          </a:solidFill>
                          <a:latin typeface="Ubuntu"/>
                        </a:rPr>
                        <a:t>bps</a:t>
                      </a:r>
                      <a:endParaRPr b="0" lang="fr-FR" sz="1800" spc="-1" strike="noStrike">
                        <a:solidFill>
                          <a:srgbClr val="000000"/>
                        </a:solidFill>
                        <a:latin typeface="Times New Roman"/>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gn="ctr">
                        <a:lnSpc>
                          <a:spcPct val="100000"/>
                        </a:lnSpc>
                        <a:spcBef>
                          <a:spcPts val="567"/>
                        </a:spcBef>
                        <a:spcAft>
                          <a:spcPts val="567"/>
                        </a:spcAft>
                      </a:pPr>
                      <a:r>
                        <a:rPr b="1" lang="fr-FR" sz="1800" spc="-1" strike="noStrike">
                          <a:solidFill>
                            <a:srgbClr val="ffffff"/>
                          </a:solidFill>
                          <a:latin typeface="Ubuntu"/>
                        </a:rPr>
                        <a:t>acceptable</a:t>
                      </a:r>
                      <a:endParaRPr b="0" lang="fr-FR" sz="1800" spc="-1" strike="noStrike">
                        <a:solidFill>
                          <a:srgbClr val="000000"/>
                        </a:solidFill>
                        <a:latin typeface="Times New Roman"/>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daa520"/>
                    </a:solidFill>
                  </a:tcPr>
                </a:tc>
              </a:tr>
              <a:tr h="366120">
                <a:tc>
                  <a:txBody>
                    <a:bodyPr lIns="36000" rIns="36000" anchor="t">
                      <a:noAutofit/>
                    </a:bodyPr>
                    <a:p>
                      <a:pPr algn="ctr">
                        <a:lnSpc>
                          <a:spcPct val="100000"/>
                        </a:lnSpc>
                        <a:spcBef>
                          <a:spcPts val="567"/>
                        </a:spcBef>
                        <a:spcAft>
                          <a:spcPts val="567"/>
                        </a:spcAft>
                      </a:pPr>
                      <a:r>
                        <a:rPr b="0" lang="fr-FR" sz="1800" spc="-1" strike="noStrike">
                          <a:solidFill>
                            <a:srgbClr val="000000"/>
                          </a:solidFill>
                          <a:latin typeface="Ubuntu"/>
                        </a:rPr>
                        <a:t>&lt; </a:t>
                      </a:r>
                      <a:r>
                        <a:rPr b="1" lang="fr-FR" sz="1800" spc="-1" strike="noStrike">
                          <a:solidFill>
                            <a:srgbClr val="000000"/>
                          </a:solidFill>
                          <a:latin typeface="Ubuntu"/>
                        </a:rPr>
                        <a:t>1</a:t>
                      </a:r>
                      <a:r>
                        <a:rPr b="0" lang="fr-FR" sz="1800" spc="-1" strike="noStrike">
                          <a:solidFill>
                            <a:srgbClr val="000000"/>
                          </a:solidFill>
                          <a:latin typeface="Ubuntu"/>
                        </a:rPr>
                        <a:t> bps</a:t>
                      </a:r>
                      <a:endParaRPr b="0" lang="fr-FR" sz="1800" spc="-1" strike="noStrike">
                        <a:solidFill>
                          <a:srgbClr val="000000"/>
                        </a:solidFill>
                        <a:latin typeface="Times New Roman"/>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gn="ctr">
                        <a:lnSpc>
                          <a:spcPct val="100000"/>
                        </a:lnSpc>
                        <a:spcBef>
                          <a:spcPts val="567"/>
                        </a:spcBef>
                        <a:spcAft>
                          <a:spcPts val="567"/>
                        </a:spcAft>
                      </a:pPr>
                      <a:r>
                        <a:rPr b="1" lang="fr-FR" sz="1800" spc="-1" strike="noStrike">
                          <a:solidFill>
                            <a:srgbClr val="ffffff"/>
                          </a:solidFill>
                          <a:latin typeface="Ubuntu"/>
                        </a:rPr>
                        <a:t> </a:t>
                      </a:r>
                      <a:r>
                        <a:rPr b="1" lang="fr-FR" sz="1800" spc="-1" strike="noStrike">
                          <a:solidFill>
                            <a:srgbClr val="ffffff"/>
                          </a:solidFill>
                          <a:latin typeface="Ubuntu"/>
                        </a:rPr>
                        <a:t>faible</a:t>
                      </a:r>
                      <a:endParaRPr b="0" lang="fr-FR" sz="1800" spc="-1" strike="noStrike">
                        <a:solidFill>
                          <a:srgbClr val="000000"/>
                        </a:solidFill>
                        <a:latin typeface="Times New Roman"/>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228b22"/>
                    </a:solidFill>
                  </a:tcPr>
                </a:tc>
              </a:tr>
            </a:tbl>
          </a:graphicData>
        </a:graphic>
      </p:graphicFrame>
      <p:grpSp>
        <p:nvGrpSpPr>
          <p:cNvPr id="266" name=""/>
          <p:cNvGrpSpPr/>
          <p:nvPr/>
        </p:nvGrpSpPr>
        <p:grpSpPr>
          <a:xfrm>
            <a:off x="1332000" y="4094640"/>
            <a:ext cx="9900000" cy="1845360"/>
            <a:chOff x="1332000" y="4094640"/>
            <a:chExt cx="9900000" cy="1845360"/>
          </a:xfrm>
        </p:grpSpPr>
        <p:sp>
          <p:nvSpPr>
            <p:cNvPr id="267" name=""/>
            <p:cNvSpPr/>
            <p:nvPr/>
          </p:nvSpPr>
          <p:spPr>
            <a:xfrm>
              <a:off x="2432160" y="4094640"/>
              <a:ext cx="7740000" cy="18453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68" name=""/>
            <p:cNvSpPr/>
            <p:nvPr/>
          </p:nvSpPr>
          <p:spPr>
            <a:xfrm>
              <a:off x="1332000" y="4140000"/>
              <a:ext cx="9900000" cy="1800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fr-FR" sz="1600" spc="-1" strike="noStrike">
                  <a:solidFill>
                    <a:srgbClr val="ffffff"/>
                  </a:solidFill>
                  <a:latin typeface="Ubuntu"/>
                  <a:ea typeface="Noto Serif CJK SC"/>
                </a:rPr>
                <a:t>Aucune rupture d’intégrité observée sur l’archive lors des exfiltrations complétées</a:t>
              </a:r>
              <a:br>
                <a:rPr sz="1600"/>
              </a:br>
              <a:endParaRPr b="0" lang="fr-FR" sz="1600" spc="-1" strike="noStrike">
                <a:solidFill>
                  <a:srgbClr val="000000"/>
                </a:solidFill>
                <a:latin typeface="Arial"/>
              </a:endParaRPr>
            </a:p>
            <a:p>
              <a:pPr algn="ctr">
                <a:lnSpc>
                  <a:spcPct val="100000"/>
                </a:lnSpc>
              </a:pPr>
              <a:r>
                <a:rPr b="0" lang="fr-FR" sz="1600" spc="-1" strike="noStrike">
                  <a:solidFill>
                    <a:srgbClr val="ffffff"/>
                  </a:solidFill>
                  <a:latin typeface="Ubuntu"/>
                  <a:ea typeface="Noto Serif CJK SC"/>
                </a:rPr>
                <a:t>Performances plus lentes sur la plate-forme Windows</a:t>
              </a:r>
              <a:endParaRPr b="0" lang="fr-FR" sz="1600" spc="-1" strike="noStrike">
                <a:solidFill>
                  <a:srgbClr val="000000"/>
                </a:solidFill>
                <a:latin typeface="Arial"/>
              </a:endParaRPr>
            </a:p>
            <a:p>
              <a:pPr algn="ctr">
                <a:lnSpc>
                  <a:spcPct val="100000"/>
                </a:lnSpc>
              </a:pPr>
              <a:endParaRPr b="0" lang="fr-FR" sz="1600" spc="-1" strike="noStrike">
                <a:solidFill>
                  <a:srgbClr val="000000"/>
                </a:solidFill>
                <a:latin typeface="Arial"/>
              </a:endParaRPr>
            </a:p>
            <a:p>
              <a:pPr algn="ctr">
                <a:lnSpc>
                  <a:spcPct val="100000"/>
                </a:lnSpc>
              </a:pPr>
              <a:r>
                <a:rPr b="0" lang="fr-FR" sz="1600" spc="-1" strike="noStrike">
                  <a:solidFill>
                    <a:srgbClr val="ffffff"/>
                  </a:solidFill>
                  <a:latin typeface="Ubuntu"/>
                  <a:ea typeface="Noto Serif CJK SC"/>
                </a:rPr>
                <a:t>A la fin de l’exfiltration, les fichiers sont directement exploitables.</a:t>
              </a:r>
              <a:endParaRPr b="0" lang="fr-FR" sz="1600" spc="-1" strike="noStrike">
                <a:solidFill>
                  <a:srgbClr val="000000"/>
                </a:solidFill>
                <a:latin typeface="Arial"/>
              </a:endParaRPr>
            </a:p>
            <a:p>
              <a:pPr algn="ctr">
                <a:lnSpc>
                  <a:spcPct val="100000"/>
                </a:lnSpc>
              </a:pPr>
              <a:br>
                <a:rPr sz="1600"/>
              </a:br>
              <a:r>
                <a:rPr b="0" lang="fr-FR" sz="1600" spc="-1" strike="noStrike">
                  <a:solidFill>
                    <a:srgbClr val="ffffff"/>
                  </a:solidFill>
                  <a:latin typeface="Ubuntu"/>
                  <a:ea typeface="Noto Serif CJK SC"/>
                </a:rPr>
                <a:t>Le débit peut encore être amélioré</a:t>
              </a:r>
              <a:endParaRPr b="0" lang="fr-FR" sz="1600" spc="-1" strike="noStrike">
                <a:solidFill>
                  <a:srgbClr val="000000"/>
                </a:solidFill>
                <a:latin typeface="Arial"/>
              </a:endParaRPr>
            </a:p>
            <a:p>
              <a:pPr algn="ctr">
                <a:lnSpc>
                  <a:spcPct val="100000"/>
                </a:lnSpc>
              </a:pPr>
              <a:endParaRPr b="0" lang="fr-FR" sz="16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269"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B98F027-0D3B-4E93-9627-59513932C2F4}"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270"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71" name=""/>
          <p:cNvSpPr/>
          <p:nvPr/>
        </p:nvSpPr>
        <p:spPr>
          <a:xfrm>
            <a:off x="107640" y="108000"/>
            <a:ext cx="11697480" cy="357840"/>
          </a:xfrm>
          <a:prstGeom prst="rect">
            <a:avLst/>
          </a:prstGeom>
          <a:solidFill>
            <a:srgbClr val="4169e1"/>
          </a:solidFill>
          <a:ln w="0">
            <a:solidFill>
              <a:srgbClr val="000000"/>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Exfiltration de données via la technologie des  codes QR ⇒ </a:t>
            </a:r>
            <a:r>
              <a:rPr b="1" lang="fr-FR" sz="1800" spc="-1" strike="noStrike">
                <a:solidFill>
                  <a:srgbClr val="ffff00"/>
                </a:solidFill>
                <a:latin typeface="Ubuntu"/>
                <a:ea typeface="DejaVu Sans"/>
              </a:rPr>
              <a:t>Détection</a:t>
            </a:r>
            <a:endParaRPr b="0" lang="fr-FR" sz="1800" spc="-1" strike="noStrike">
              <a:solidFill>
                <a:srgbClr val="000000"/>
              </a:solidFill>
              <a:latin typeface="Arial"/>
            </a:endParaRPr>
          </a:p>
        </p:txBody>
      </p:sp>
      <p:sp>
        <p:nvSpPr>
          <p:cNvPr id="272"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a typeface="DejaVu Sans"/>
            </a:endParaRPr>
          </a:p>
        </p:txBody>
      </p:sp>
      <p:sp>
        <p:nvSpPr>
          <p:cNvPr id="273" name=""/>
          <p:cNvSpPr/>
          <p:nvPr/>
        </p:nvSpPr>
        <p:spPr>
          <a:xfrm>
            <a:off x="3600000" y="2160000"/>
            <a:ext cx="968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sp>
        <p:nvSpPr>
          <p:cNvPr id="274" name=""/>
          <p:cNvSpPr/>
          <p:nvPr/>
        </p:nvSpPr>
        <p:spPr>
          <a:xfrm>
            <a:off x="1799640" y="674640"/>
            <a:ext cx="8835840" cy="38253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75" name=""/>
          <p:cNvSpPr/>
          <p:nvPr/>
        </p:nvSpPr>
        <p:spPr>
          <a:xfrm>
            <a:off x="2016000" y="756000"/>
            <a:ext cx="7884000" cy="90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600" spc="-1" strike="noStrike">
                <a:solidFill>
                  <a:srgbClr val="ffffff"/>
                </a:solidFill>
                <a:latin typeface="Ubuntu"/>
                <a:ea typeface="DejaVu Sans"/>
              </a:rPr>
              <a:t>Moniteur de référence </a:t>
            </a:r>
            <a:r>
              <a:rPr b="0" lang="fr-FR" sz="1600" spc="-1" strike="noStrike">
                <a:solidFill>
                  <a:srgbClr val="ffffff"/>
                </a:solidFill>
                <a:latin typeface="Ubuntu"/>
                <a:ea typeface="DejaVu Sans"/>
              </a:rPr>
              <a:t>contourné est l’EM</a:t>
            </a:r>
            <a:endParaRPr b="0" lang="fr-FR" sz="1600" spc="-1" strike="noStrike">
              <a:solidFill>
                <a:srgbClr val="ffffff"/>
              </a:solidFill>
              <a:latin typeface="Ubuntu"/>
            </a:endParaRPr>
          </a:p>
          <a:p>
            <a:pPr>
              <a:lnSpc>
                <a:spcPct val="100000"/>
              </a:lnSpc>
            </a:pPr>
            <a:r>
              <a:rPr b="0" lang="fr-FR" sz="1600" spc="-1" strike="noStrike">
                <a:solidFill>
                  <a:srgbClr val="ffffff"/>
                </a:solidFill>
                <a:latin typeface="Ubuntu"/>
                <a:ea typeface="DejaVu Sans"/>
              </a:rPr>
              <a:t> </a:t>
            </a:r>
            <a:endParaRPr b="0" lang="fr-FR" sz="1600" spc="-1" strike="noStrike">
              <a:solidFill>
                <a:srgbClr val="ffffff"/>
              </a:solidFill>
              <a:latin typeface="Ubuntu"/>
            </a:endParaRPr>
          </a:p>
          <a:p>
            <a:pPr>
              <a:lnSpc>
                <a:spcPct val="100000"/>
              </a:lnSpc>
            </a:pPr>
            <a:r>
              <a:rPr b="0" lang="fr-FR" sz="1600" spc="-1" strike="noStrike">
                <a:solidFill>
                  <a:srgbClr val="ffffff"/>
                </a:solidFill>
                <a:latin typeface="Ubuntu"/>
                <a:ea typeface="DejaVu Sans"/>
              </a:rPr>
              <a:t>End-Point Protection </a:t>
            </a:r>
            <a:r>
              <a:rPr b="0" lang="fr-FR" sz="1600" spc="-1" strike="noStrike">
                <a:solidFill>
                  <a:srgbClr val="ffffff"/>
                </a:solidFill>
                <a:latin typeface="Ubuntu"/>
                <a:ea typeface="DejaVu Sans"/>
              </a:rPr>
              <a:t>Platform (EPP) + End-</a:t>
            </a:r>
            <a:r>
              <a:rPr b="0" lang="fr-FR" sz="1600" spc="-1" strike="noStrike">
                <a:solidFill>
                  <a:srgbClr val="ffffff"/>
                </a:solidFill>
                <a:latin typeface="Ubuntu"/>
                <a:ea typeface="DejaVu Sans"/>
              </a:rPr>
              <a:t>Point Detection &amp; </a:t>
            </a:r>
            <a:r>
              <a:rPr b="0" lang="fr-FR" sz="1600" spc="-1" strike="noStrike">
                <a:solidFill>
                  <a:srgbClr val="ffffff"/>
                </a:solidFill>
                <a:latin typeface="Ubuntu"/>
                <a:ea typeface="DejaVu Sans"/>
              </a:rPr>
              <a:t>Response (EDR)</a:t>
            </a:r>
            <a:endParaRPr b="0" lang="fr-FR" sz="1600" spc="-1" strike="noStrike">
              <a:solidFill>
                <a:srgbClr val="ffffff"/>
              </a:solidFill>
              <a:latin typeface="Ubuntu"/>
            </a:endParaRPr>
          </a:p>
        </p:txBody>
      </p:sp>
      <p:grpSp>
        <p:nvGrpSpPr>
          <p:cNvPr id="276" name=""/>
          <p:cNvGrpSpPr/>
          <p:nvPr/>
        </p:nvGrpSpPr>
        <p:grpSpPr>
          <a:xfrm>
            <a:off x="2124000" y="1656000"/>
            <a:ext cx="8136000" cy="2736000"/>
            <a:chOff x="2124000" y="1656000"/>
            <a:chExt cx="8136000" cy="2736000"/>
          </a:xfrm>
        </p:grpSpPr>
        <p:pic>
          <p:nvPicPr>
            <p:cNvPr id="277" name="" descr=""/>
            <p:cNvPicPr/>
            <p:nvPr/>
          </p:nvPicPr>
          <p:blipFill>
            <a:blip r:embed="rId2"/>
            <a:stretch/>
          </p:blipFill>
          <p:spPr>
            <a:xfrm>
              <a:off x="2124000" y="1656000"/>
              <a:ext cx="7776720" cy="2556000"/>
            </a:xfrm>
            <a:prstGeom prst="rect">
              <a:avLst/>
            </a:prstGeom>
            <a:ln w="0">
              <a:noFill/>
            </a:ln>
          </p:spPr>
        </p:pic>
        <p:grpSp>
          <p:nvGrpSpPr>
            <p:cNvPr id="278" name=""/>
            <p:cNvGrpSpPr/>
            <p:nvPr/>
          </p:nvGrpSpPr>
          <p:grpSpPr>
            <a:xfrm>
              <a:off x="2340000" y="1656000"/>
              <a:ext cx="7920000" cy="2736000"/>
              <a:chOff x="2340000" y="1656000"/>
              <a:chExt cx="7920000" cy="2736000"/>
            </a:xfrm>
          </p:grpSpPr>
          <p:sp>
            <p:nvSpPr>
              <p:cNvPr id="279" name=""/>
              <p:cNvSpPr/>
              <p:nvPr/>
            </p:nvSpPr>
            <p:spPr>
              <a:xfrm>
                <a:off x="9720000" y="1656000"/>
                <a:ext cx="540000" cy="2556000"/>
              </a:xfrm>
              <a:prstGeom prst="rect">
                <a:avLst/>
              </a:prstGeom>
              <a:solidFill>
                <a:srgbClr val="ffffff"/>
              </a:solidFill>
              <a:ln w="0">
                <a:no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ndParaRPr>
              </a:p>
            </p:txBody>
          </p:sp>
          <p:sp>
            <p:nvSpPr>
              <p:cNvPr id="280" name=""/>
              <p:cNvSpPr/>
              <p:nvPr/>
            </p:nvSpPr>
            <p:spPr>
              <a:xfrm>
                <a:off x="2340000" y="2160000"/>
                <a:ext cx="3240000" cy="1800000"/>
              </a:xfrm>
              <a:prstGeom prst="ellipse">
                <a:avLst/>
              </a:prstGeom>
              <a:solidFill>
                <a:srgbClr val="006400">
                  <a:alpha val="36000"/>
                </a:srgbClr>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ffffff"/>
                  </a:solidFill>
                  <a:latin typeface="Arial"/>
                </a:endParaRPr>
              </a:p>
            </p:txBody>
          </p:sp>
          <p:sp>
            <p:nvSpPr>
              <p:cNvPr id="281" name=""/>
              <p:cNvSpPr/>
              <p:nvPr/>
            </p:nvSpPr>
            <p:spPr>
              <a:xfrm>
                <a:off x="7020000" y="2196000"/>
                <a:ext cx="3240000" cy="1800000"/>
              </a:xfrm>
              <a:prstGeom prst="ellipse">
                <a:avLst/>
              </a:prstGeom>
              <a:solidFill>
                <a:srgbClr val="ff6347">
                  <a:alpha val="36000"/>
                </a:srgbClr>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ndParaRPr>
              </a:p>
            </p:txBody>
          </p:sp>
          <p:sp>
            <p:nvSpPr>
              <p:cNvPr id="282" name=""/>
              <p:cNvSpPr/>
              <p:nvPr/>
            </p:nvSpPr>
            <p:spPr>
              <a:xfrm>
                <a:off x="5652000" y="2952000"/>
                <a:ext cx="1440000" cy="1440000"/>
              </a:xfrm>
              <a:prstGeom prst="ellipse">
                <a:avLst/>
              </a:prstGeom>
              <a:solidFill>
                <a:srgbClr val="b22222">
                  <a:alpha val="24000"/>
                </a:srgbClr>
              </a:solidFill>
              <a:ln w="38160">
                <a:solidFill>
                  <a:srgbClr val="b22222"/>
                </a:solidFill>
                <a:round/>
              </a:ln>
            </p:spPr>
            <p:style>
              <a:lnRef idx="0"/>
              <a:fillRef idx="0"/>
              <a:effectRef idx="0"/>
              <a:fontRef idx="minor"/>
            </p:style>
            <p:txBody>
              <a:bodyPr lIns="109080" rIns="109080" tIns="64080" bIns="64080" anchor="ctr">
                <a:noAutofit/>
              </a:bodyPr>
              <a:p>
                <a:endParaRPr b="0" lang="fr-FR" sz="1800" spc="-1" strike="noStrike">
                  <a:solidFill>
                    <a:srgbClr val="000000"/>
                  </a:solidFill>
                  <a:latin typeface="Arial"/>
                </a:endParaRPr>
              </a:p>
            </p:txBody>
          </p:sp>
        </p:grpSp>
      </p:grpSp>
      <p:pic>
        <p:nvPicPr>
          <p:cNvPr id="283" name="" descr=""/>
          <p:cNvPicPr/>
          <p:nvPr/>
        </p:nvPicPr>
        <p:blipFill>
          <a:blip r:embed="rId3"/>
          <a:stretch/>
        </p:blipFill>
        <p:spPr>
          <a:xfrm>
            <a:off x="1800000" y="4653720"/>
            <a:ext cx="8820000" cy="20062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284"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85" name=""/>
          <p:cNvSpPr/>
          <p:nvPr/>
        </p:nvSpPr>
        <p:spPr>
          <a:xfrm>
            <a:off x="107640" y="108000"/>
            <a:ext cx="11697480" cy="357840"/>
          </a:xfrm>
          <a:prstGeom prst="rect">
            <a:avLst/>
          </a:prstGeom>
          <a:solidFill>
            <a:srgbClr val="4169e1"/>
          </a:solidFill>
          <a:ln w="0">
            <a:solidFill>
              <a:srgbClr val="000000"/>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Exfiltration de données via la technologie des  codes QR ⇒ </a:t>
            </a:r>
            <a:r>
              <a:rPr b="1" lang="fr-FR" sz="1800" spc="-1" strike="noStrike">
                <a:solidFill>
                  <a:srgbClr val="ffff00"/>
                </a:solidFill>
                <a:latin typeface="Ubuntu"/>
                <a:ea typeface="DejaVu Sans"/>
              </a:rPr>
              <a:t>Contre-mesures</a:t>
            </a:r>
            <a:endParaRPr b="0" lang="fr-FR" sz="1800" spc="-1" strike="noStrike">
              <a:solidFill>
                <a:srgbClr val="000000"/>
              </a:solidFill>
              <a:latin typeface="Arial"/>
            </a:endParaRPr>
          </a:p>
        </p:txBody>
      </p:sp>
      <p:sp>
        <p:nvSpPr>
          <p:cNvPr id="286"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a typeface="DejaVu Sans"/>
            </a:endParaRPr>
          </a:p>
        </p:txBody>
      </p:sp>
      <p:sp>
        <p:nvSpPr>
          <p:cNvPr id="287" name=""/>
          <p:cNvSpPr/>
          <p:nvPr/>
        </p:nvSpPr>
        <p:spPr>
          <a:xfrm>
            <a:off x="3600000" y="2160000"/>
            <a:ext cx="968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grpSp>
        <p:nvGrpSpPr>
          <p:cNvPr id="288" name=""/>
          <p:cNvGrpSpPr/>
          <p:nvPr/>
        </p:nvGrpSpPr>
        <p:grpSpPr>
          <a:xfrm>
            <a:off x="972000" y="576000"/>
            <a:ext cx="10923480" cy="2916000"/>
            <a:chOff x="972000" y="576000"/>
            <a:chExt cx="10923480" cy="2916000"/>
          </a:xfrm>
        </p:grpSpPr>
        <p:grpSp>
          <p:nvGrpSpPr>
            <p:cNvPr id="289" name=""/>
            <p:cNvGrpSpPr/>
            <p:nvPr/>
          </p:nvGrpSpPr>
          <p:grpSpPr>
            <a:xfrm>
              <a:off x="972000" y="936360"/>
              <a:ext cx="10923480" cy="2555640"/>
              <a:chOff x="972000" y="936360"/>
              <a:chExt cx="10923480" cy="2555640"/>
            </a:xfrm>
          </p:grpSpPr>
          <p:sp>
            <p:nvSpPr>
              <p:cNvPr id="290" name=""/>
              <p:cNvSpPr/>
              <p:nvPr/>
            </p:nvSpPr>
            <p:spPr>
              <a:xfrm>
                <a:off x="3059640" y="1250640"/>
                <a:ext cx="8835840" cy="22413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291" name=""/>
              <p:cNvSpPr/>
              <p:nvPr/>
            </p:nvSpPr>
            <p:spPr>
              <a:xfrm>
                <a:off x="3240000" y="1332000"/>
                <a:ext cx="7884000" cy="90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f</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m</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è</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w</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b</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m</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é</a:t>
                </a:r>
                <a:r>
                  <a:rPr b="0" lang="fr-FR" sz="1600" spc="-1" strike="noStrike">
                    <a:solidFill>
                      <a:srgbClr val="ffffff"/>
                    </a:solidFill>
                    <a:latin typeface="Ubuntu"/>
                    <a:ea typeface="DejaVu Sans"/>
                  </a:rPr>
                  <a:t>g</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é</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x</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à</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f</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m</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f</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é</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endParaRPr b="0" lang="fr-FR" sz="1600" spc="-1" strike="noStrike">
                  <a:solidFill>
                    <a:srgbClr val="ffffff"/>
                  </a:solidFill>
                  <a:latin typeface="Ubuntu"/>
                </a:endParaRPr>
              </a:p>
              <a:p>
                <a:pPr>
                  <a:lnSpc>
                    <a:spcPct val="100000"/>
                  </a:lnSpc>
                </a:pPr>
                <a:endParaRPr b="0" lang="fr-FR" sz="1600" spc="-1" strike="noStrike">
                  <a:solidFill>
                    <a:srgbClr val="ffffff"/>
                  </a:solidFill>
                  <a:latin typeface="Ubuntu"/>
                </a:endParaRPr>
              </a:p>
              <a:p>
                <a:pPr>
                  <a:lnSpc>
                    <a:spcPct val="100000"/>
                  </a:lnSpc>
                </a:pP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g</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b</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v</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f</a:t>
                </a:r>
                <a:r>
                  <a:rPr b="0" lang="fr-FR" sz="1600" spc="-1" strike="noStrike">
                    <a:solidFill>
                      <a:srgbClr val="ffffff"/>
                    </a:solidFill>
                    <a:latin typeface="Ubuntu"/>
                    <a:ea typeface="DejaVu Sans"/>
                  </a:rPr>
                  <a:t>é</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f</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é</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é</a:t>
                </a:r>
                <a:r>
                  <a:rPr b="0" lang="fr-FR" sz="1600" spc="-1" strike="noStrike">
                    <a:solidFill>
                      <a:srgbClr val="ffffff"/>
                    </a:solidFill>
                    <a:latin typeface="Ubuntu"/>
                    <a:ea typeface="DejaVu Sans"/>
                  </a:rPr>
                  <a:t>s</a:t>
                </a:r>
                <a:endParaRPr b="0" lang="fr-FR" sz="1600" spc="-1" strike="noStrike">
                  <a:solidFill>
                    <a:srgbClr val="ffffff"/>
                  </a:solidFill>
                  <a:latin typeface="Ubuntu"/>
                </a:endParaRPr>
              </a:p>
              <a:p>
                <a:pPr>
                  <a:lnSpc>
                    <a:spcPct val="100000"/>
                  </a:lnSpc>
                </a:pPr>
                <a:endParaRPr b="0" lang="fr-FR" sz="1600" spc="-1" strike="noStrike">
                  <a:solidFill>
                    <a:srgbClr val="ffffff"/>
                  </a:solidFill>
                  <a:latin typeface="Ubuntu"/>
                </a:endParaRPr>
              </a:p>
              <a:p>
                <a:pPr>
                  <a:lnSpc>
                    <a:spcPct val="100000"/>
                  </a:lnSpc>
                </a:pP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b</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é</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f</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q</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m</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w</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k</a:t>
                </a:r>
                <a:r>
                  <a:rPr b="0" lang="fr-FR" sz="1600" spc="-1" strike="noStrike">
                    <a:solidFill>
                      <a:srgbClr val="ffffff"/>
                    </a:solidFill>
                    <a:latin typeface="Ubuntu"/>
                    <a:ea typeface="DejaVu Sans"/>
                  </a:rPr>
                  <a:t>F</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w</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v</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m</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d</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è</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l</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c</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s</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r</a:t>
                </a:r>
                <a:r>
                  <a:rPr b="0" lang="fr-FR" sz="1600" spc="-1" strike="noStrike">
                    <a:solidFill>
                      <a:srgbClr val="ffffff"/>
                    </a:solidFill>
                    <a:latin typeface="Ubuntu"/>
                    <a:ea typeface="DejaVu Sans"/>
                  </a:rPr>
                  <a:t>u</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i</a:t>
                </a:r>
                <a:r>
                  <a:rPr b="0" lang="fr-FR" sz="1600" spc="-1" strike="noStrike">
                    <a:solidFill>
                      <a:srgbClr val="ffffff"/>
                    </a:solidFill>
                    <a:latin typeface="Ubuntu"/>
                    <a:ea typeface="DejaVu Sans"/>
                  </a:rPr>
                  <a:t>m</a:t>
                </a:r>
                <a:r>
                  <a:rPr b="0" lang="fr-FR" sz="1600" spc="-1" strike="noStrike">
                    <a:solidFill>
                      <a:srgbClr val="ffffff"/>
                    </a:solidFill>
                    <a:latin typeface="Ubuntu"/>
                    <a:ea typeface="DejaVu Sans"/>
                  </a:rPr>
                  <a:t>e</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j</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v</a:t>
                </a:r>
                <a:r>
                  <a:rPr b="0" lang="fr-FR" sz="1600" spc="-1" strike="noStrike">
                    <a:solidFill>
                      <a:srgbClr val="ffffff"/>
                    </a:solidFill>
                    <a:latin typeface="Ubuntu"/>
                    <a:ea typeface="DejaVu Sans"/>
                  </a:rPr>
                  <a:t>a</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p</a:t>
                </a:r>
                <a:r>
                  <a:rPr b="0" lang="fr-FR" sz="1600" spc="-1" strike="noStrike">
                    <a:solidFill>
                      <a:srgbClr val="ffffff"/>
                    </a:solidFill>
                    <a:latin typeface="Ubuntu"/>
                    <a:ea typeface="DejaVu Sans"/>
                  </a:rPr>
                  <a:t>y</a:t>
                </a:r>
                <a:r>
                  <a:rPr b="0" lang="fr-FR" sz="1600" spc="-1" strike="noStrike">
                    <a:solidFill>
                      <a:srgbClr val="ffffff"/>
                    </a:solidFill>
                    <a:latin typeface="Ubuntu"/>
                    <a:ea typeface="DejaVu Sans"/>
                  </a:rPr>
                  <a:t>t</a:t>
                </a:r>
                <a:r>
                  <a:rPr b="0" lang="fr-FR" sz="1600" spc="-1" strike="noStrike">
                    <a:solidFill>
                      <a:srgbClr val="ffffff"/>
                    </a:solidFill>
                    <a:latin typeface="Ubuntu"/>
                    <a:ea typeface="DejaVu Sans"/>
                  </a:rPr>
                  <a:t>h</a:t>
                </a:r>
                <a:r>
                  <a:rPr b="0" lang="fr-FR" sz="1600" spc="-1" strike="noStrike">
                    <a:solidFill>
                      <a:srgbClr val="ffffff"/>
                    </a:solidFill>
                    <a:latin typeface="Ubuntu"/>
                    <a:ea typeface="DejaVu Sans"/>
                  </a:rPr>
                  <a:t>o</a:t>
                </a:r>
                <a:r>
                  <a:rPr b="0" lang="fr-FR" sz="1600" spc="-1" strike="noStrike">
                    <a:solidFill>
                      <a:srgbClr val="ffffff"/>
                    </a:solidFill>
                    <a:latin typeface="Ubuntu"/>
                    <a:ea typeface="DejaVu Sans"/>
                  </a:rPr>
                  <a:t>n</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a:t>
                </a:r>
                <a:r>
                  <a:rPr b="0" lang="fr-FR" sz="1600" spc="-1" strike="noStrike">
                    <a:solidFill>
                      <a:srgbClr val="ffffff"/>
                    </a:solidFill>
                    <a:latin typeface="Ubuntu"/>
                    <a:ea typeface="DejaVu Sans"/>
                  </a:rPr>
                  <a:t>)</a:t>
                </a:r>
                <a:endParaRPr b="0" lang="fr-FR" sz="1600" spc="-1" strike="noStrike">
                  <a:solidFill>
                    <a:srgbClr val="ffffff"/>
                  </a:solidFill>
                  <a:latin typeface="Ubuntu"/>
                </a:endParaRPr>
              </a:p>
              <a:p>
                <a:pPr>
                  <a:lnSpc>
                    <a:spcPct val="100000"/>
                  </a:lnSpc>
                </a:pPr>
                <a:endParaRPr b="0" lang="fr-FR" sz="1600" spc="-1" strike="noStrike">
                  <a:solidFill>
                    <a:srgbClr val="ffffff"/>
                  </a:solidFill>
                  <a:latin typeface="Ubuntu"/>
                </a:endParaRPr>
              </a:p>
            </p:txBody>
          </p:sp>
          <p:pic>
            <p:nvPicPr>
              <p:cNvPr id="292" name="" descr=""/>
              <p:cNvPicPr/>
              <p:nvPr/>
            </p:nvPicPr>
            <p:blipFill>
              <a:blip r:embed="rId2"/>
              <a:stretch/>
            </p:blipFill>
            <p:spPr>
              <a:xfrm>
                <a:off x="972000" y="936360"/>
                <a:ext cx="1691640" cy="1691640"/>
              </a:xfrm>
              <a:prstGeom prst="rect">
                <a:avLst/>
              </a:prstGeom>
              <a:ln w="0">
                <a:noFill/>
              </a:ln>
            </p:spPr>
          </p:pic>
        </p:grpSp>
        <p:sp>
          <p:nvSpPr>
            <p:cNvPr id="293" name=""/>
            <p:cNvSpPr/>
            <p:nvPr/>
          </p:nvSpPr>
          <p:spPr>
            <a:xfrm>
              <a:off x="972000" y="576000"/>
              <a:ext cx="6948000" cy="36612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r>
                <a:rPr b="1" lang="fr-FR" sz="1800" spc="-1" strike="noStrike">
                  <a:solidFill>
                    <a:srgbClr val="ffffff"/>
                  </a:solidFill>
                  <a:latin typeface="Arial"/>
                  <a:ea typeface="DejaVu Sans"/>
                </a:rPr>
                <a:t>Accès webCams</a:t>
              </a:r>
              <a:endParaRPr b="1" lang="fr-FR" sz="1800" spc="-1" strike="noStrike">
                <a:solidFill>
                  <a:srgbClr val="000000"/>
                </a:solidFill>
                <a:latin typeface="Arial"/>
              </a:endParaRPr>
            </a:p>
          </p:txBody>
        </p:sp>
      </p:grpSp>
      <p:grpSp>
        <p:nvGrpSpPr>
          <p:cNvPr id="294" name=""/>
          <p:cNvGrpSpPr/>
          <p:nvPr/>
        </p:nvGrpSpPr>
        <p:grpSpPr>
          <a:xfrm>
            <a:off x="720000" y="4320000"/>
            <a:ext cx="11268000" cy="2376000"/>
            <a:chOff x="720000" y="4320000"/>
            <a:chExt cx="11268000" cy="2376000"/>
          </a:xfrm>
        </p:grpSpPr>
        <p:sp>
          <p:nvSpPr>
            <p:cNvPr id="295" name=""/>
            <p:cNvSpPr/>
            <p:nvPr/>
          </p:nvSpPr>
          <p:spPr>
            <a:xfrm>
              <a:off x="3239640" y="4814640"/>
              <a:ext cx="8748360" cy="18813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grpSp>
          <p:nvGrpSpPr>
            <p:cNvPr id="296" name=""/>
            <p:cNvGrpSpPr/>
            <p:nvPr/>
          </p:nvGrpSpPr>
          <p:grpSpPr>
            <a:xfrm>
              <a:off x="720000" y="4320000"/>
              <a:ext cx="11268000" cy="2160000"/>
              <a:chOff x="720000" y="4320000"/>
              <a:chExt cx="11268000" cy="2160000"/>
            </a:xfrm>
          </p:grpSpPr>
          <p:pic>
            <p:nvPicPr>
              <p:cNvPr id="297" name="" descr=""/>
              <p:cNvPicPr/>
              <p:nvPr/>
            </p:nvPicPr>
            <p:blipFill>
              <a:blip r:embed="rId3"/>
              <a:stretch/>
            </p:blipFill>
            <p:spPr>
              <a:xfrm>
                <a:off x="720000" y="4662000"/>
                <a:ext cx="2340000" cy="1818000"/>
              </a:xfrm>
              <a:prstGeom prst="rect">
                <a:avLst/>
              </a:prstGeom>
              <a:ln w="0">
                <a:noFill/>
              </a:ln>
            </p:spPr>
          </p:pic>
          <p:sp>
            <p:nvSpPr>
              <p:cNvPr id="298" name=""/>
              <p:cNvSpPr/>
              <p:nvPr/>
            </p:nvSpPr>
            <p:spPr>
              <a:xfrm>
                <a:off x="720000" y="4320000"/>
                <a:ext cx="7380000" cy="36612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r>
                  <a:rPr b="1" lang="fr-FR" sz="1800" spc="-1" strike="noStrike">
                    <a:solidFill>
                      <a:srgbClr val="ffffff"/>
                    </a:solidFill>
                    <a:latin typeface="Arial"/>
                    <a:ea typeface="DejaVu Sans"/>
                  </a:rPr>
                  <a:t>Détection et Analyse des codes QR affichés sur les écrans </a:t>
                </a:r>
                <a:endParaRPr b="1" lang="fr-FR" sz="1800" spc="-1" strike="noStrike">
                  <a:solidFill>
                    <a:srgbClr val="000000"/>
                  </a:solidFill>
                  <a:latin typeface="Arial"/>
                </a:endParaRPr>
              </a:p>
            </p:txBody>
          </p:sp>
          <p:sp>
            <p:nvSpPr>
              <p:cNvPr id="299" name=""/>
              <p:cNvSpPr/>
              <p:nvPr/>
            </p:nvSpPr>
            <p:spPr>
              <a:xfrm>
                <a:off x="3312000" y="4865040"/>
                <a:ext cx="8676000" cy="90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600" spc="-1" strike="noStrike">
                    <a:solidFill>
                      <a:srgbClr val="ffffff"/>
                    </a:solidFill>
                    <a:latin typeface="Ubuntu"/>
                    <a:ea typeface="DejaVu Sans"/>
                  </a:rPr>
                  <a:t>Sans affichage à l’écran, le modèle présenté ne peut aboutir.</a:t>
                </a:r>
                <a:endParaRPr b="0" lang="fr-FR" sz="1600" spc="-1" strike="noStrike">
                  <a:solidFill>
                    <a:srgbClr val="ffffff"/>
                  </a:solidFill>
                  <a:latin typeface="Ubuntu"/>
                </a:endParaRPr>
              </a:p>
              <a:p>
                <a:pPr>
                  <a:lnSpc>
                    <a:spcPct val="100000"/>
                  </a:lnSpc>
                </a:pPr>
                <a:endParaRPr b="0" lang="fr-FR" sz="1600" spc="-1" strike="noStrike">
                  <a:solidFill>
                    <a:srgbClr val="ffffff"/>
                  </a:solidFill>
                  <a:latin typeface="Ubuntu"/>
                </a:endParaRPr>
              </a:p>
              <a:p>
                <a:pPr>
                  <a:lnSpc>
                    <a:spcPct val="100000"/>
                  </a:lnSpc>
                </a:pPr>
                <a:r>
                  <a:rPr b="0" lang="fr-FR" sz="1600" spc="-1" strike="noStrike">
                    <a:solidFill>
                      <a:srgbClr val="ffffff"/>
                    </a:solidFill>
                    <a:latin typeface="Ubuntu"/>
                    <a:ea typeface="DejaVu Sans"/>
                  </a:rPr>
                  <a:t>Ajout d’une fonctionnalité </a:t>
                </a:r>
                <a:r>
                  <a:rPr b="1" lang="fr-FR" sz="1600" spc="-1" strike="noStrike">
                    <a:solidFill>
                      <a:srgbClr val="ffffff"/>
                    </a:solidFill>
                    <a:latin typeface="Ubuntu"/>
                    <a:ea typeface="DejaVu Sans"/>
                  </a:rPr>
                  <a:t>« ScreenSafe » </a:t>
                </a:r>
                <a:r>
                  <a:rPr b="0" lang="fr-FR" sz="1600" spc="-1" strike="noStrike">
                    <a:solidFill>
                      <a:srgbClr val="ffffff"/>
                    </a:solidFill>
                    <a:latin typeface="Ubuntu"/>
                    <a:ea typeface="DejaVu Sans"/>
                  </a:rPr>
                  <a:t>de détection de code QR et analyse du contenu ( réputation URLs, taille des données, </a:t>
                </a:r>
                <a:r>
                  <a:rPr b="0" lang="fr-FR" sz="1600" spc="-1" strike="noStrike">
                    <a:solidFill>
                      <a:srgbClr val="ffffff"/>
                    </a:solidFill>
                    <a:latin typeface="Ubuntu"/>
                    <a:ea typeface="DejaVu Sans"/>
                  </a:rPr>
                  <a:t>natures des données) et mise en place d’un masquage et remontées d’alertes aux mesures DLP en place </a:t>
                </a:r>
                <a:endParaRPr b="0" lang="fr-FR" sz="1600" spc="-1" strike="noStrike">
                  <a:solidFill>
                    <a:srgbClr val="ffffff"/>
                  </a:solidFill>
                  <a:latin typeface="Ubuntu"/>
                </a:endParaRPr>
              </a:p>
              <a:p>
                <a:pPr>
                  <a:lnSpc>
                    <a:spcPct val="100000"/>
                  </a:lnSpc>
                </a:pPr>
                <a:endParaRPr b="0" lang="fr-FR" sz="1600" spc="-1" strike="noStrike">
                  <a:solidFill>
                    <a:srgbClr val="ffffff"/>
                  </a:solidFill>
                  <a:latin typeface="Ubuntu"/>
                </a:endParaRPr>
              </a:p>
              <a:p>
                <a:pPr>
                  <a:lnSpc>
                    <a:spcPct val="100000"/>
                  </a:lnSpc>
                </a:pPr>
                <a:r>
                  <a:rPr b="0" lang="fr-FR" sz="1600" spc="-1" strike="noStrike">
                    <a:solidFill>
                      <a:srgbClr val="ffffff"/>
                    </a:solidFill>
                    <a:latin typeface="Ubuntu"/>
                    <a:ea typeface="DejaVu Sans"/>
                  </a:rPr>
                  <a:t>Prise de contact avec une Société US en cours</a:t>
                </a:r>
                <a:endParaRPr b="0" lang="fr-FR" sz="1600" spc="-1" strike="noStrike">
                  <a:solidFill>
                    <a:srgbClr val="ffffff"/>
                  </a:solidFill>
                  <a:latin typeface="Ubuntu"/>
                </a:endParaRPr>
              </a:p>
              <a:p>
                <a:pPr>
                  <a:lnSpc>
                    <a:spcPct val="100000"/>
                  </a:lnSpc>
                </a:pPr>
                <a:endParaRPr b="0" lang="fr-FR" sz="1600" spc="-1" strike="noStrike">
                  <a:solidFill>
                    <a:srgbClr val="ffffff"/>
                  </a:solidFill>
                  <a:latin typeface="Ubuntu"/>
                </a:endParaRPr>
              </a:p>
              <a:p>
                <a:pPr>
                  <a:lnSpc>
                    <a:spcPct val="100000"/>
                  </a:lnSpc>
                </a:pPr>
                <a:r>
                  <a:rPr b="0" lang="fr-FR" sz="1800" spc="-1" strike="noStrike">
                    <a:solidFill>
                      <a:srgbClr val="ffffff"/>
                    </a:solidFill>
                    <a:latin typeface="Ubuntu"/>
                    <a:ea typeface="DejaVu Sans"/>
                  </a:rPr>
                  <a:t>	</a:t>
                </a:r>
                <a:endParaRPr b="0" lang="fr-FR" sz="1800" spc="-1" strike="noStrike">
                  <a:solidFill>
                    <a:srgbClr val="ffffff"/>
                  </a:solidFill>
                  <a:latin typeface="Ubuntu"/>
                </a:endParaRPr>
              </a:p>
              <a:p>
                <a:pPr>
                  <a:lnSpc>
                    <a:spcPct val="100000"/>
                  </a:lnSpc>
                </a:pPr>
                <a:endParaRPr b="0" lang="fr-FR" sz="1800" spc="-1" strike="noStrike">
                  <a:solidFill>
                    <a:srgbClr val="ffffff"/>
                  </a:solidFill>
                  <a:latin typeface="Ubuntu"/>
                </a:endParaRPr>
              </a:p>
            </p:txBody>
          </p:sp>
        </p:grpSp>
      </p:grpSp>
      <p:sp>
        <p:nvSpPr>
          <p:cNvPr id="300"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B532EB0-C049-4F48-B3F9-6C6654D0DFFD}"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86" dur="indefinite" restart="never" nodeType="tmRoot">
          <p:childTnLst>
            <p:seq>
              <p:cTn id="187" dur="indefinite" nodeType="mainSeq">
                <p:childTnLst>
                  <p:par>
                    <p:cTn id="188" fill="hold">
                      <p:stCondLst>
                        <p:cond delay="indefinite"/>
                      </p:stCondLst>
                      <p:childTnLst>
                        <p:par>
                          <p:cTn id="189" fill="hold">
                            <p:stCondLst>
                              <p:cond delay="0"/>
                            </p:stCondLst>
                            <p:childTnLst>
                              <p:par>
                                <p:cTn id="190" nodeType="clickEffect" fill="hold" presetClass="entr" presetID="2" presetSubtype="8">
                                  <p:stCondLst>
                                    <p:cond delay="0"/>
                                  </p:stCondLst>
                                  <p:childTnLst>
                                    <p:set>
                                      <p:cBhvr>
                                        <p:cTn id="191" dur="1" fill="hold">
                                          <p:stCondLst>
                                            <p:cond delay="0"/>
                                          </p:stCondLst>
                                        </p:cTn>
                                        <p:tgtEl>
                                          <p:spTgt spid="288"/>
                                        </p:tgtEl>
                                        <p:attrNameLst>
                                          <p:attrName>style.visibility</p:attrName>
                                        </p:attrNameLst>
                                      </p:cBhvr>
                                      <p:to>
                                        <p:strVal val="visible"/>
                                      </p:to>
                                    </p:set>
                                    <p:anim calcmode="lin" valueType="num">
                                      <p:cBhvr additive="repl">
                                        <p:cTn id="192" dur="500" fill="hold"/>
                                        <p:tgtEl>
                                          <p:spTgt spid="288"/>
                                        </p:tgtEl>
                                        <p:attrNameLst>
                                          <p:attrName>ppt_x</p:attrName>
                                        </p:attrNameLst>
                                      </p:cBhvr>
                                      <p:tavLst>
                                        <p:tav tm="0">
                                          <p:val>
                                            <p:strVal val="0-#ppt_w/2"/>
                                          </p:val>
                                        </p:tav>
                                        <p:tav tm="100000">
                                          <p:val>
                                            <p:strVal val="#ppt_x"/>
                                          </p:val>
                                        </p:tav>
                                      </p:tavLst>
                                    </p:anim>
                                    <p:anim calcmode="lin" valueType="num">
                                      <p:cBhvr additive="repl">
                                        <p:cTn id="193" dur="500" fill="hold"/>
                                        <p:tgtEl>
                                          <p:spTgt spid="288"/>
                                        </p:tgtEl>
                                        <p:attrNameLst>
                                          <p:attrName>ppt_y</p:attrName>
                                        </p:attrNameLst>
                                      </p:cBhvr>
                                      <p:tavLst>
                                        <p:tav tm="0">
                                          <p:val>
                                            <p:strVal val="#ppt_y"/>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nodeType="clickEffect" fill="hold" presetClass="entr" presetID="2" presetSubtype="4">
                                  <p:stCondLst>
                                    <p:cond delay="0"/>
                                  </p:stCondLst>
                                  <p:childTnLst>
                                    <p:set>
                                      <p:cBhvr>
                                        <p:cTn id="197" dur="1" fill="hold">
                                          <p:stCondLst>
                                            <p:cond delay="0"/>
                                          </p:stCondLst>
                                        </p:cTn>
                                        <p:tgtEl>
                                          <p:spTgt spid="294"/>
                                        </p:tgtEl>
                                        <p:attrNameLst>
                                          <p:attrName>style.visibility</p:attrName>
                                        </p:attrNameLst>
                                      </p:cBhvr>
                                      <p:to>
                                        <p:strVal val="visible"/>
                                      </p:to>
                                    </p:set>
                                    <p:anim calcmode="lin" valueType="num">
                                      <p:cBhvr additive="repl">
                                        <p:cTn id="198" dur="500" fill="hold"/>
                                        <p:tgtEl>
                                          <p:spTgt spid="294"/>
                                        </p:tgtEl>
                                        <p:attrNameLst>
                                          <p:attrName>ppt_x</p:attrName>
                                        </p:attrNameLst>
                                      </p:cBhvr>
                                      <p:tavLst>
                                        <p:tav tm="0">
                                          <p:val>
                                            <p:strVal val="#ppt_x"/>
                                          </p:val>
                                        </p:tav>
                                        <p:tav tm="100000">
                                          <p:val>
                                            <p:strVal val="#ppt_x"/>
                                          </p:val>
                                        </p:tav>
                                      </p:tavLst>
                                    </p:anim>
                                    <p:anim calcmode="lin" valueType="num">
                                      <p:cBhvr additive="repl">
                                        <p:cTn id="199" dur="500" fill="hold"/>
                                        <p:tgtEl>
                                          <p:spTgt spid="2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91" name=""/>
          <p:cNvSpPr/>
          <p:nvPr/>
        </p:nvSpPr>
        <p:spPr>
          <a:xfrm>
            <a:off x="1373040" y="648000"/>
            <a:ext cx="7194960" cy="6012000"/>
          </a:xfrm>
          <a:prstGeom prst="rect">
            <a:avLst/>
          </a:prstGeom>
          <a:solidFill>
            <a:schemeClr val="accent1">
              <a:alpha val="80000"/>
            </a:schemeClr>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ffffff"/>
              </a:solidFill>
              <a:latin typeface="Arial"/>
              <a:ea typeface="DejaVu Sans"/>
            </a:endParaRPr>
          </a:p>
        </p:txBody>
      </p:sp>
      <p:sp>
        <p:nvSpPr>
          <p:cNvPr id="92"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50F453A-0459-4B11-9E33-2099B7D6DDC2}"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93" name=""/>
          <p:cNvSpPr/>
          <p:nvPr/>
        </p:nvSpPr>
        <p:spPr>
          <a:xfrm>
            <a:off x="133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94" name=""/>
          <p:cNvSpPr/>
          <p:nvPr/>
        </p:nvSpPr>
        <p:spPr>
          <a:xfrm>
            <a:off x="107640" y="108000"/>
            <a:ext cx="11697480" cy="357840"/>
          </a:xfrm>
          <a:prstGeom prst="rect">
            <a:avLst/>
          </a:prstGeom>
          <a:solidFill>
            <a:srgbClr val="4169e1"/>
          </a:solidFill>
          <a:ln w="0">
            <a:solidFill>
              <a:srgbClr val="3465a4"/>
            </a:solidFill>
          </a:ln>
        </p:spPr>
        <p:style>
          <a:lnRef idx="0"/>
          <a:fillRef idx="0"/>
          <a:effectRef idx="0"/>
          <a:fontRef idx="minor"/>
        </p:style>
        <p:txBody>
          <a:bodyPr lIns="90000" rIns="90000" tIns="45000" bIns="45000" anchor="ctr">
            <a:noAutofit/>
          </a:bodyPr>
          <a:p>
            <a:pPr>
              <a:lnSpc>
                <a:spcPct val="100000"/>
              </a:lnSpc>
            </a:pPr>
            <a:r>
              <a:rPr b="1" lang="fr-FR" sz="1800" spc="-1" strike="noStrike">
                <a:solidFill>
                  <a:srgbClr val="ffff00"/>
                </a:solidFill>
                <a:latin typeface="Ubuntu"/>
                <a:ea typeface="DejaVu Sans"/>
              </a:rPr>
              <a:t>A G E N D A</a:t>
            </a:r>
            <a:endParaRPr b="1" lang="fr-FR" sz="1800" spc="-1" strike="noStrike">
              <a:solidFill>
                <a:srgbClr val="ffff00"/>
              </a:solidFill>
              <a:latin typeface="Arial"/>
            </a:endParaRPr>
          </a:p>
        </p:txBody>
      </p:sp>
      <p:sp>
        <p:nvSpPr>
          <p:cNvPr id="95" name=""/>
          <p:cNvSpPr/>
          <p:nvPr/>
        </p:nvSpPr>
        <p:spPr>
          <a:xfrm>
            <a:off x="1370160" y="662040"/>
            <a:ext cx="7197840" cy="5997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Font typeface="OpenSymbol"/>
              <a:buAutoNum type="arabicParenR"/>
            </a:pPr>
            <a:r>
              <a:rPr b="0" lang="fr-FR" sz="2100" spc="-1" strike="noStrike">
                <a:solidFill>
                  <a:srgbClr val="ffff00"/>
                </a:solidFill>
                <a:latin typeface="Ubuntu"/>
                <a:ea typeface="DejaVu Sans"/>
              </a:rPr>
              <a:t> </a:t>
            </a:r>
            <a:r>
              <a:rPr b="0" lang="fr-FR" sz="2100" spc="-1" strike="noStrike">
                <a:solidFill>
                  <a:srgbClr val="ffff00"/>
                </a:solidFill>
                <a:latin typeface="Ubuntu"/>
                <a:ea typeface="DejaVu Sans"/>
              </a:rPr>
              <a:t>Introduction</a:t>
            </a:r>
            <a:br>
              <a:rPr sz="2100"/>
            </a:br>
            <a:r>
              <a:rPr b="0" lang="fr-FR" sz="2100" spc="-1" strike="noStrike">
                <a:solidFill>
                  <a:srgbClr val="ffff00"/>
                </a:solidFill>
                <a:latin typeface="Ubuntu"/>
                <a:ea typeface="DejaVu Sans"/>
              </a:rPr>
              <a:t> </a:t>
            </a:r>
            <a:endParaRPr b="0" lang="fr-FR" sz="2100" spc="-1" strike="noStrike">
              <a:solidFill>
                <a:srgbClr val="ffff00"/>
              </a:solidFill>
              <a:latin typeface="Ubuntu"/>
            </a:endParaRPr>
          </a:p>
          <a:p>
            <a:pPr marL="216000" indent="-216000">
              <a:lnSpc>
                <a:spcPct val="100000"/>
              </a:lnSpc>
              <a:buClr>
                <a:srgbClr val="000000"/>
              </a:buClr>
              <a:buFont typeface="OpenSymbol"/>
              <a:buAutoNum type="arabicParenR"/>
            </a:pPr>
            <a:r>
              <a:rPr b="0" lang="fr-FR" sz="2100" spc="-1" strike="noStrike">
                <a:solidFill>
                  <a:srgbClr val="ffff00"/>
                </a:solidFill>
                <a:latin typeface="Ubuntu"/>
                <a:ea typeface="DejaVu Sans"/>
              </a:rPr>
              <a:t> </a:t>
            </a:r>
            <a:r>
              <a:rPr b="0" lang="fr-FR" sz="2100" spc="-1" strike="noStrike">
                <a:solidFill>
                  <a:srgbClr val="ffff00"/>
                </a:solidFill>
                <a:latin typeface="Ubuntu"/>
                <a:ea typeface="DejaVu Sans"/>
              </a:rPr>
              <a:t>Exfiltration de données, revue de littérature</a:t>
            </a:r>
            <a:endParaRPr b="0" lang="fr-FR" sz="2100" spc="-1" strike="noStrike">
              <a:solidFill>
                <a:srgbClr val="ffff00"/>
              </a:solidFill>
              <a:latin typeface="Ubuntu"/>
            </a:endParaRPr>
          </a:p>
          <a:p>
            <a:pPr lvl="3" marL="864000" indent="-216000">
              <a:lnSpc>
                <a:spcPct val="100000"/>
              </a:lnSpc>
              <a:buClr>
                <a:srgbClr val="000000"/>
              </a:buClr>
              <a:buSzPct val="45000"/>
              <a:buFont typeface="Wingdings" charset="2"/>
              <a:buChar char=""/>
            </a:pPr>
            <a:r>
              <a:rPr b="0" lang="fr-FR" sz="2100" spc="-1" strike="noStrike">
                <a:solidFill>
                  <a:srgbClr val="ffff00"/>
                </a:solidFill>
                <a:latin typeface="Ubuntu"/>
                <a:ea typeface="DejaVu Sans"/>
              </a:rPr>
              <a:t>Méthodes courantes</a:t>
            </a:r>
            <a:endParaRPr b="0" lang="fr-FR" sz="2100" spc="-1" strike="noStrike">
              <a:solidFill>
                <a:srgbClr val="ffff00"/>
              </a:solidFill>
              <a:latin typeface="Ubuntu"/>
            </a:endParaRPr>
          </a:p>
          <a:p>
            <a:pPr lvl="3" marL="864000" indent="-216000">
              <a:lnSpc>
                <a:spcPct val="100000"/>
              </a:lnSpc>
              <a:buClr>
                <a:srgbClr val="000000"/>
              </a:buClr>
              <a:buSzPct val="45000"/>
              <a:buFont typeface="Wingdings" charset="2"/>
              <a:buChar char=""/>
            </a:pPr>
            <a:r>
              <a:rPr b="0" lang="fr-FR" sz="2100" spc="-1" strike="noStrike">
                <a:solidFill>
                  <a:srgbClr val="ffff00"/>
                </a:solidFill>
                <a:latin typeface="Ubuntu"/>
                <a:ea typeface="DejaVu Sans"/>
              </a:rPr>
              <a:t>Méthodes plus atypiques</a:t>
            </a:r>
            <a:endParaRPr b="0" lang="fr-FR" sz="2100" spc="-1" strike="noStrike">
              <a:solidFill>
                <a:srgbClr val="ffff00"/>
              </a:solidFill>
              <a:latin typeface="Ubuntu"/>
            </a:endParaRPr>
          </a:p>
          <a:p>
            <a:pPr lvl="3" marL="864000" indent="-216000">
              <a:lnSpc>
                <a:spcPct val="100000"/>
              </a:lnSpc>
              <a:buClr>
                <a:srgbClr val="000000"/>
              </a:buClr>
              <a:buSzPct val="45000"/>
              <a:buFont typeface="Wingdings" charset="2"/>
              <a:buChar char=""/>
            </a:pPr>
            <a:r>
              <a:rPr b="0" lang="fr-FR" sz="2100" spc="-1" strike="noStrike">
                <a:solidFill>
                  <a:srgbClr val="ffff00"/>
                </a:solidFill>
                <a:latin typeface="Ubuntu"/>
                <a:ea typeface="DejaVu Sans"/>
              </a:rPr>
              <a:t>Classifications </a:t>
            </a:r>
            <a:endParaRPr b="0" lang="fr-FR" sz="2100" spc="-1" strike="noStrike">
              <a:solidFill>
                <a:srgbClr val="ffff00"/>
              </a:solidFill>
              <a:latin typeface="Ubuntu"/>
            </a:endParaRPr>
          </a:p>
          <a:p>
            <a:pPr lvl="3" marL="864000" indent="-216000">
              <a:lnSpc>
                <a:spcPct val="100000"/>
              </a:lnSpc>
              <a:buClr>
                <a:srgbClr val="000000"/>
              </a:buClr>
              <a:buSzPct val="45000"/>
              <a:buFont typeface="Wingdings" charset="2"/>
              <a:buChar char=""/>
            </a:pPr>
            <a:r>
              <a:rPr b="0" lang="fr-FR" sz="2100" spc="-1" strike="noStrike">
                <a:solidFill>
                  <a:srgbClr val="ffff00"/>
                </a:solidFill>
                <a:latin typeface="Ubuntu"/>
                <a:ea typeface="DejaVu Sans"/>
              </a:rPr>
              <a:t>Couverture DLP</a:t>
            </a:r>
            <a:br>
              <a:rPr sz="2100"/>
            </a:br>
            <a:r>
              <a:rPr b="0" lang="fr-FR" sz="2100" spc="-1" strike="noStrike">
                <a:solidFill>
                  <a:srgbClr val="ffff00"/>
                </a:solidFill>
                <a:latin typeface="Ubuntu"/>
                <a:ea typeface="DejaVu Sans"/>
              </a:rPr>
              <a:t> </a:t>
            </a:r>
            <a:endParaRPr b="0" lang="fr-FR" sz="2100" spc="-1" strike="noStrike">
              <a:solidFill>
                <a:srgbClr val="ffff00"/>
              </a:solidFill>
              <a:latin typeface="Ubuntu"/>
            </a:endParaRPr>
          </a:p>
          <a:p>
            <a:pPr marL="216000" indent="-216000">
              <a:lnSpc>
                <a:spcPct val="100000"/>
              </a:lnSpc>
              <a:buClr>
                <a:srgbClr val="000000"/>
              </a:buClr>
              <a:buFont typeface="OpenSymbol"/>
              <a:buAutoNum type="arabicParenR"/>
            </a:pPr>
            <a:r>
              <a:rPr b="0" lang="fr-FR" sz="2100" spc="-1" strike="noStrike">
                <a:solidFill>
                  <a:srgbClr val="ffff00"/>
                </a:solidFill>
                <a:latin typeface="Ubuntu"/>
                <a:ea typeface="DejaVu Sans"/>
              </a:rPr>
              <a:t> </a:t>
            </a:r>
            <a:r>
              <a:rPr b="0" lang="fr-FR" sz="2100" spc="-1" strike="noStrike">
                <a:solidFill>
                  <a:srgbClr val="ffff00"/>
                </a:solidFill>
                <a:latin typeface="Ubuntu"/>
                <a:ea typeface="DejaVu Sans"/>
              </a:rPr>
              <a:t>La technologie du code QR,</a:t>
            </a:r>
            <a:r>
              <a:rPr b="0" lang="fr-FR" sz="2100" spc="-1" strike="noStrike">
                <a:solidFill>
                  <a:srgbClr val="ffff00"/>
                </a:solidFill>
                <a:latin typeface="Ubuntu"/>
                <a:ea typeface="DejaVu Sans"/>
              </a:rPr>
              <a:t>revue de littérature</a:t>
            </a:r>
            <a:endParaRPr b="0" lang="fr-FR" sz="2100" spc="-1" strike="noStrike">
              <a:solidFill>
                <a:srgbClr val="ffff00"/>
              </a:solidFill>
              <a:latin typeface="Ubuntu"/>
            </a:endParaRPr>
          </a:p>
          <a:p>
            <a:pPr>
              <a:lnSpc>
                <a:spcPct val="100000"/>
              </a:lnSpc>
            </a:pPr>
            <a:endParaRPr b="0" lang="fr-FR" sz="2000" spc="-1" strike="noStrike">
              <a:solidFill>
                <a:srgbClr val="ffff00"/>
              </a:solidFill>
              <a:latin typeface="Ubuntu"/>
            </a:endParaRPr>
          </a:p>
          <a:p>
            <a:pPr marL="216000" indent="-216000">
              <a:lnSpc>
                <a:spcPct val="100000"/>
              </a:lnSpc>
              <a:buClr>
                <a:srgbClr val="000000"/>
              </a:buClr>
              <a:buFont typeface="OpenSymbol"/>
              <a:buAutoNum type="arabicParenR"/>
            </a:pPr>
            <a:r>
              <a:rPr b="0" lang="fr-FR" sz="2100" spc="-1" strike="noStrike">
                <a:solidFill>
                  <a:srgbClr val="ffff00"/>
                </a:solidFill>
                <a:latin typeface="Ubuntu"/>
                <a:ea typeface="DejaVu Sans"/>
              </a:rPr>
              <a:t> </a:t>
            </a:r>
            <a:r>
              <a:rPr b="0" lang="fr-FR" sz="2100" spc="-1" strike="noStrike">
                <a:solidFill>
                  <a:srgbClr val="ffff00"/>
                </a:solidFill>
                <a:latin typeface="Ubuntu"/>
                <a:ea typeface="DejaVu Sans"/>
              </a:rPr>
              <a:t>Exfiltration de données via la technologie des  codes QR</a:t>
            </a:r>
            <a:endParaRPr b="0" lang="fr-FR" sz="2100" spc="-1" strike="noStrike">
              <a:solidFill>
                <a:srgbClr val="ffff00"/>
              </a:solidFill>
              <a:latin typeface="Ubuntu"/>
            </a:endParaRPr>
          </a:p>
          <a:p>
            <a:pPr lvl="3" marL="864000" indent="-216000">
              <a:lnSpc>
                <a:spcPct val="100000"/>
              </a:lnSpc>
              <a:buClr>
                <a:srgbClr val="000000"/>
              </a:buClr>
              <a:buSzPct val="45000"/>
              <a:buFont typeface="Wingdings" charset="2"/>
              <a:buChar char=""/>
            </a:pPr>
            <a:r>
              <a:rPr b="0" lang="fr-FR" sz="2100" spc="-1" strike="noStrike">
                <a:solidFill>
                  <a:srgbClr val="ffff00"/>
                </a:solidFill>
                <a:latin typeface="Ubuntu"/>
                <a:ea typeface="DejaVu Sans"/>
              </a:rPr>
              <a:t>Scénario et contexte de démonstration</a:t>
            </a:r>
            <a:endParaRPr b="0" lang="fr-FR" sz="2100" spc="-1" strike="noStrike">
              <a:solidFill>
                <a:srgbClr val="ffff00"/>
              </a:solidFill>
              <a:latin typeface="Ubuntu"/>
            </a:endParaRPr>
          </a:p>
          <a:p>
            <a:pPr lvl="3" marL="864000" indent="-216000">
              <a:lnSpc>
                <a:spcPct val="100000"/>
              </a:lnSpc>
              <a:buClr>
                <a:srgbClr val="000000"/>
              </a:buClr>
              <a:buSzPct val="45000"/>
              <a:buFont typeface="Wingdings" charset="2"/>
              <a:buChar char=""/>
            </a:pPr>
            <a:r>
              <a:rPr b="0" lang="fr-FR" sz="2100" spc="-1" strike="noStrike">
                <a:solidFill>
                  <a:srgbClr val="ffff00"/>
                </a:solidFill>
                <a:latin typeface="Ubuntu"/>
                <a:ea typeface="DejaVu Sans"/>
              </a:rPr>
              <a:t>Caractérisation du modèle proposé</a:t>
            </a:r>
            <a:endParaRPr b="0" lang="fr-FR" sz="2100" spc="-1" strike="noStrike">
              <a:solidFill>
                <a:srgbClr val="ffff00"/>
              </a:solidFill>
              <a:latin typeface="Ubuntu"/>
            </a:endParaRPr>
          </a:p>
          <a:p>
            <a:pPr lvl="3" marL="864000" indent="-216000">
              <a:lnSpc>
                <a:spcPct val="100000"/>
              </a:lnSpc>
              <a:buClr>
                <a:srgbClr val="000000"/>
              </a:buClr>
              <a:buSzPct val="45000"/>
              <a:buFont typeface="Wingdings" charset="2"/>
              <a:buChar char=""/>
            </a:pPr>
            <a:r>
              <a:rPr b="0" lang="fr-FR" sz="2100" spc="-1" strike="noStrike">
                <a:solidFill>
                  <a:srgbClr val="ffff00"/>
                </a:solidFill>
                <a:latin typeface="Ubuntu"/>
                <a:ea typeface="DejaVu Sans"/>
              </a:rPr>
              <a:t>Résultats obtenus</a:t>
            </a:r>
            <a:br>
              <a:rPr sz="2100"/>
            </a:br>
            <a:r>
              <a:rPr b="0" lang="fr-FR" sz="2100" spc="-1" strike="noStrike">
                <a:solidFill>
                  <a:srgbClr val="ffff00"/>
                </a:solidFill>
                <a:latin typeface="Ubuntu"/>
                <a:ea typeface="DejaVu Sans"/>
              </a:rPr>
              <a:t> </a:t>
            </a:r>
            <a:endParaRPr b="0" lang="fr-FR" sz="2100" spc="-1" strike="noStrike">
              <a:solidFill>
                <a:srgbClr val="ffff00"/>
              </a:solidFill>
              <a:latin typeface="Ubuntu"/>
            </a:endParaRPr>
          </a:p>
          <a:p>
            <a:pPr marL="216000" indent="-216000">
              <a:lnSpc>
                <a:spcPct val="100000"/>
              </a:lnSpc>
              <a:buClr>
                <a:srgbClr val="000000"/>
              </a:buClr>
              <a:buFont typeface="OpenSymbol"/>
              <a:buAutoNum type="arabicParenR"/>
            </a:pPr>
            <a:r>
              <a:rPr b="0" lang="fr-FR" sz="2100" spc="-1" strike="noStrike">
                <a:solidFill>
                  <a:srgbClr val="ffff00"/>
                </a:solidFill>
                <a:latin typeface="Ubuntu"/>
                <a:ea typeface="DejaVu Sans"/>
              </a:rPr>
              <a:t> </a:t>
            </a:r>
            <a:r>
              <a:rPr b="0" lang="fr-FR" sz="2100" spc="-1" strike="noStrike">
                <a:solidFill>
                  <a:srgbClr val="ffff00"/>
                </a:solidFill>
                <a:latin typeface="Ubuntu"/>
                <a:ea typeface="DejaVu Sans"/>
              </a:rPr>
              <a:t>Détection &amp; Contre-mesures</a:t>
            </a:r>
            <a:br>
              <a:rPr sz="2100"/>
            </a:br>
            <a:r>
              <a:rPr b="0" lang="fr-FR" sz="2100" spc="-1" strike="noStrike">
                <a:solidFill>
                  <a:srgbClr val="ffff00"/>
                </a:solidFill>
                <a:latin typeface="Ubuntu"/>
                <a:ea typeface="DejaVu Sans"/>
              </a:rPr>
              <a:t> </a:t>
            </a:r>
            <a:endParaRPr b="0" lang="fr-FR" sz="2100" spc="-1" strike="noStrike">
              <a:solidFill>
                <a:srgbClr val="ffff00"/>
              </a:solidFill>
              <a:latin typeface="Ubuntu"/>
            </a:endParaRPr>
          </a:p>
          <a:p>
            <a:pPr marL="216000" indent="-216000">
              <a:lnSpc>
                <a:spcPct val="100000"/>
              </a:lnSpc>
              <a:buClr>
                <a:srgbClr val="000000"/>
              </a:buClr>
              <a:buFont typeface="OpenSymbol"/>
              <a:buAutoNum type="arabicParenR"/>
            </a:pPr>
            <a:r>
              <a:rPr b="0" lang="fr-FR" sz="2100" spc="-1" strike="noStrike">
                <a:solidFill>
                  <a:srgbClr val="ffff00"/>
                </a:solidFill>
                <a:latin typeface="Ubuntu"/>
                <a:ea typeface="DejaVu Sans"/>
              </a:rPr>
              <a:t> </a:t>
            </a:r>
            <a:r>
              <a:rPr b="0" lang="fr-FR" sz="2100" spc="-1" strike="noStrike">
                <a:solidFill>
                  <a:srgbClr val="ffff00"/>
                </a:solidFill>
                <a:latin typeface="Ubuntu"/>
                <a:ea typeface="DejaVu Sans"/>
              </a:rPr>
              <a:t>Conclusion</a:t>
            </a:r>
            <a:endParaRPr b="0" lang="fr-FR" sz="2100" spc="-1" strike="noStrike">
              <a:solidFill>
                <a:srgbClr val="ffff00"/>
              </a:solidFill>
              <a:latin typeface="Ubuntu"/>
            </a:endParaRPr>
          </a:p>
        </p:txBody>
      </p:sp>
      <p:sp>
        <p:nvSpPr>
          <p:cNvPr id="96"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301"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2CD161D-6065-456B-9B4B-3467908A9DD4}"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302"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303" name=""/>
          <p:cNvSpPr/>
          <p:nvPr/>
        </p:nvSpPr>
        <p:spPr>
          <a:xfrm>
            <a:off x="107640" y="108000"/>
            <a:ext cx="11697480" cy="357840"/>
          </a:xfrm>
          <a:prstGeom prst="rect">
            <a:avLst/>
          </a:prstGeom>
          <a:solidFill>
            <a:srgbClr val="4169e1"/>
          </a:solidFill>
          <a:ln w="0">
            <a:solidFill>
              <a:srgbClr val="3465a4"/>
            </a:solidFill>
          </a:ln>
        </p:spPr>
        <p:style>
          <a:lnRef idx="0"/>
          <a:fillRef idx="0"/>
          <a:effectRef idx="0"/>
          <a:fontRef idx="minor"/>
        </p:style>
        <p:txBody>
          <a:bodyPr lIns="90000" rIns="90000" tIns="45000" bIns="45000" anchor="ctr">
            <a:noAutofit/>
          </a:bodyPr>
          <a:p>
            <a:pPr>
              <a:lnSpc>
                <a:spcPct val="100000"/>
              </a:lnSpc>
            </a:pPr>
            <a:r>
              <a:rPr b="1" lang="fr-FR" sz="1800" spc="-1" strike="noStrike">
                <a:solidFill>
                  <a:srgbClr val="ffff00"/>
                </a:solidFill>
                <a:latin typeface="Ubuntu"/>
                <a:ea typeface="DejaVu Sans"/>
              </a:rPr>
              <a:t>C O N C L U S I O N</a:t>
            </a:r>
            <a:endParaRPr b="1" lang="fr-FR" sz="1800" spc="-1" strike="noStrike">
              <a:solidFill>
                <a:srgbClr val="ffff00"/>
              </a:solidFill>
              <a:latin typeface="Arial"/>
            </a:endParaRPr>
          </a:p>
        </p:txBody>
      </p:sp>
      <p:sp>
        <p:nvSpPr>
          <p:cNvPr id="304"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endParaRPr b="0" lang="fr-FR" sz="1800" spc="-1" strike="noStrike">
              <a:solidFill>
                <a:srgbClr val="000000"/>
              </a:solidFill>
              <a:latin typeface="Arial"/>
              <a:ea typeface="DejaVu Sans"/>
            </a:endParaRPr>
          </a:p>
        </p:txBody>
      </p:sp>
      <p:sp>
        <p:nvSpPr>
          <p:cNvPr id="305" name=""/>
          <p:cNvSpPr/>
          <p:nvPr/>
        </p:nvSpPr>
        <p:spPr>
          <a:xfrm>
            <a:off x="3668400" y="648000"/>
            <a:ext cx="8098560" cy="216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6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pic>
        <p:nvPicPr>
          <p:cNvPr id="306" name="" descr=""/>
          <p:cNvPicPr/>
          <p:nvPr/>
        </p:nvPicPr>
        <p:blipFill>
          <a:blip r:embed="rId2"/>
          <a:stretch/>
        </p:blipFill>
        <p:spPr>
          <a:xfrm>
            <a:off x="1727640" y="465840"/>
            <a:ext cx="10352520" cy="5834160"/>
          </a:xfrm>
          <a:prstGeom prst="rect">
            <a:avLst/>
          </a:prstGeom>
          <a:ln w="0">
            <a:noFill/>
          </a:ln>
        </p:spPr>
      </p:pic>
      <p:pic>
        <p:nvPicPr>
          <p:cNvPr id="307" name="" descr=""/>
          <p:cNvPicPr/>
          <p:nvPr/>
        </p:nvPicPr>
        <p:blipFill>
          <a:blip r:embed="rId3"/>
          <a:stretch/>
        </p:blipFill>
        <p:spPr>
          <a:xfrm>
            <a:off x="5760000" y="540000"/>
            <a:ext cx="1080000" cy="1080000"/>
          </a:xfrm>
          <a:prstGeom prst="rect">
            <a:avLst/>
          </a:prstGeom>
          <a:ln w="0">
            <a:noFill/>
          </a:ln>
        </p:spPr>
      </p:pic>
      <p:pic>
        <p:nvPicPr>
          <p:cNvPr id="308" name="" descr=""/>
          <p:cNvPicPr/>
          <p:nvPr/>
        </p:nvPicPr>
        <p:blipFill>
          <a:blip r:embed="rId4"/>
          <a:stretch/>
        </p:blipFill>
        <p:spPr>
          <a:xfrm>
            <a:off x="7920000" y="1735920"/>
            <a:ext cx="1080000" cy="964080"/>
          </a:xfrm>
          <a:prstGeom prst="rect">
            <a:avLst/>
          </a:prstGeom>
          <a:ln w="0">
            <a:noFill/>
          </a:ln>
        </p:spPr>
      </p:pic>
      <p:pic>
        <p:nvPicPr>
          <p:cNvPr id="309" name="" descr=""/>
          <p:cNvPicPr/>
          <p:nvPr/>
        </p:nvPicPr>
        <p:blipFill>
          <a:blip r:embed="rId5"/>
          <a:stretch/>
        </p:blipFill>
        <p:spPr>
          <a:xfrm>
            <a:off x="6120000" y="2810160"/>
            <a:ext cx="1080000" cy="1080000"/>
          </a:xfrm>
          <a:prstGeom prst="rect">
            <a:avLst/>
          </a:prstGeom>
          <a:ln w="0">
            <a:noFill/>
          </a:ln>
        </p:spPr>
      </p:pic>
      <p:pic>
        <p:nvPicPr>
          <p:cNvPr id="310" name="" descr=""/>
          <p:cNvPicPr/>
          <p:nvPr/>
        </p:nvPicPr>
        <p:blipFill>
          <a:blip r:embed="rId6"/>
          <a:stretch/>
        </p:blipFill>
        <p:spPr>
          <a:xfrm>
            <a:off x="4393080" y="4033080"/>
            <a:ext cx="1186920" cy="1186920"/>
          </a:xfrm>
          <a:prstGeom prst="rect">
            <a:avLst/>
          </a:prstGeom>
          <a:ln w="0">
            <a:noFill/>
          </a:ln>
        </p:spPr>
      </p:pic>
      <p:grpSp>
        <p:nvGrpSpPr>
          <p:cNvPr id="311" name=""/>
          <p:cNvGrpSpPr/>
          <p:nvPr/>
        </p:nvGrpSpPr>
        <p:grpSpPr>
          <a:xfrm>
            <a:off x="6192000" y="5004000"/>
            <a:ext cx="1446120" cy="1440000"/>
            <a:chOff x="6192000" y="5004000"/>
            <a:chExt cx="1446120" cy="1440000"/>
          </a:xfrm>
        </p:grpSpPr>
        <p:pic>
          <p:nvPicPr>
            <p:cNvPr id="312" name="" descr=""/>
            <p:cNvPicPr/>
            <p:nvPr/>
          </p:nvPicPr>
          <p:blipFill>
            <a:blip r:embed="rId7"/>
            <a:stretch/>
          </p:blipFill>
          <p:spPr>
            <a:xfrm>
              <a:off x="6192000" y="5004000"/>
              <a:ext cx="704160" cy="791640"/>
            </a:xfrm>
            <a:prstGeom prst="rect">
              <a:avLst/>
            </a:prstGeom>
            <a:ln w="0">
              <a:noFill/>
            </a:ln>
          </p:spPr>
        </p:pic>
        <p:pic>
          <p:nvPicPr>
            <p:cNvPr id="313" name="" descr=""/>
            <p:cNvPicPr/>
            <p:nvPr/>
          </p:nvPicPr>
          <p:blipFill>
            <a:blip r:embed="rId8"/>
            <a:stretch/>
          </p:blipFill>
          <p:spPr>
            <a:xfrm>
              <a:off x="6896160" y="5795640"/>
              <a:ext cx="741960" cy="648360"/>
            </a:xfrm>
            <a:prstGeom prst="rect">
              <a:avLst/>
            </a:prstGeom>
            <a:ln w="0">
              <a:noFill/>
            </a:ln>
          </p:spPr>
        </p:pic>
      </p:grpSp>
      <p:pic>
        <p:nvPicPr>
          <p:cNvPr id="314" name="" descr=""/>
          <p:cNvPicPr/>
          <p:nvPr/>
        </p:nvPicPr>
        <p:blipFill>
          <a:blip r:embed="rId9"/>
          <a:stretch/>
        </p:blipFill>
        <p:spPr>
          <a:xfrm>
            <a:off x="9720000" y="5220000"/>
            <a:ext cx="1080000" cy="1080000"/>
          </a:xfrm>
          <a:prstGeom prst="rect">
            <a:avLst/>
          </a:prstGeom>
          <a:ln w="0">
            <a:noFill/>
          </a:ln>
        </p:spPr>
      </p:pic>
      <p:pic>
        <p:nvPicPr>
          <p:cNvPr id="315" name="" descr=""/>
          <p:cNvPicPr/>
          <p:nvPr/>
        </p:nvPicPr>
        <p:blipFill>
          <a:blip r:embed="rId10"/>
          <a:stretch/>
        </p:blipFill>
        <p:spPr>
          <a:xfrm>
            <a:off x="8100000" y="5220000"/>
            <a:ext cx="1080000" cy="1080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97"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E540BB25-8DC9-4C3A-914B-7B712D0828E3}"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98"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99" name=""/>
          <p:cNvSpPr/>
          <p:nvPr/>
        </p:nvSpPr>
        <p:spPr>
          <a:xfrm>
            <a:off x="107640" y="108000"/>
            <a:ext cx="11697480" cy="357840"/>
          </a:xfrm>
          <a:prstGeom prst="rect">
            <a:avLst/>
          </a:prstGeom>
          <a:solidFill>
            <a:srgbClr val="4169e1"/>
          </a:solidFill>
          <a:ln w="0">
            <a:solidFill>
              <a:srgbClr val="3465a4"/>
            </a:solidFill>
          </a:ln>
        </p:spPr>
        <p:style>
          <a:lnRef idx="0"/>
          <a:fillRef idx="0"/>
          <a:effectRef idx="0"/>
          <a:fontRef idx="minor"/>
        </p:style>
        <p:txBody>
          <a:bodyPr lIns="90000" rIns="90000" tIns="45000" bIns="45000" anchor="ctr">
            <a:noAutofit/>
          </a:bodyPr>
          <a:p>
            <a:pPr>
              <a:lnSpc>
                <a:spcPct val="100000"/>
              </a:lnSpc>
            </a:pPr>
            <a:r>
              <a:rPr b="1" lang="fr-FR" sz="1800" spc="-1" strike="noStrike">
                <a:solidFill>
                  <a:srgbClr val="ffff00"/>
                </a:solidFill>
                <a:latin typeface="Ubuntu"/>
                <a:ea typeface="DejaVu Sans"/>
              </a:rPr>
              <a:t>I N T R O D U C T I O N</a:t>
            </a:r>
            <a:endParaRPr b="1" lang="fr-FR" sz="1800" spc="-1" strike="noStrike">
              <a:solidFill>
                <a:srgbClr val="ffff00"/>
              </a:solidFill>
              <a:latin typeface="Arial"/>
            </a:endParaRPr>
          </a:p>
        </p:txBody>
      </p:sp>
      <p:sp>
        <p:nvSpPr>
          <p:cNvPr id="100"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grpSp>
        <p:nvGrpSpPr>
          <p:cNvPr id="101" name=""/>
          <p:cNvGrpSpPr/>
          <p:nvPr/>
        </p:nvGrpSpPr>
        <p:grpSpPr>
          <a:xfrm>
            <a:off x="72000" y="684000"/>
            <a:ext cx="11694960" cy="2162160"/>
            <a:chOff x="72000" y="684000"/>
            <a:chExt cx="11694960" cy="2162160"/>
          </a:xfrm>
        </p:grpSpPr>
        <p:pic>
          <p:nvPicPr>
            <p:cNvPr id="102" name="" descr=""/>
            <p:cNvPicPr/>
            <p:nvPr/>
          </p:nvPicPr>
          <p:blipFill>
            <a:blip r:embed="rId2"/>
            <a:stretch/>
          </p:blipFill>
          <p:spPr>
            <a:xfrm>
              <a:off x="1692000" y="792000"/>
              <a:ext cx="1618560" cy="1618560"/>
            </a:xfrm>
            <a:prstGeom prst="rect">
              <a:avLst/>
            </a:prstGeom>
            <a:ln w="0">
              <a:noFill/>
            </a:ln>
          </p:spPr>
        </p:pic>
        <p:grpSp>
          <p:nvGrpSpPr>
            <p:cNvPr id="103" name=""/>
            <p:cNvGrpSpPr/>
            <p:nvPr/>
          </p:nvGrpSpPr>
          <p:grpSpPr>
            <a:xfrm>
              <a:off x="3569040" y="684000"/>
              <a:ext cx="8197920" cy="2162160"/>
              <a:chOff x="3569040" y="684000"/>
              <a:chExt cx="8197920" cy="2162160"/>
            </a:xfrm>
          </p:grpSpPr>
          <p:sp>
            <p:nvSpPr>
              <p:cNvPr id="104" name=""/>
              <p:cNvSpPr/>
              <p:nvPr/>
            </p:nvSpPr>
            <p:spPr>
              <a:xfrm>
                <a:off x="3569040" y="684000"/>
                <a:ext cx="8166960" cy="180000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ffffff"/>
                  </a:solidFill>
                  <a:latin typeface="Arial"/>
                  <a:ea typeface="DejaVu Sans"/>
                </a:endParaRPr>
              </a:p>
            </p:txBody>
          </p:sp>
          <p:sp>
            <p:nvSpPr>
              <p:cNvPr id="105" name=""/>
              <p:cNvSpPr/>
              <p:nvPr/>
            </p:nvSpPr>
            <p:spPr>
              <a:xfrm>
                <a:off x="3668400" y="684000"/>
                <a:ext cx="8098560" cy="21621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fr-FR" sz="1600" spc="-1" strike="noStrike">
                    <a:solidFill>
                      <a:srgbClr val="ffffff"/>
                    </a:solidFill>
                    <a:latin typeface="Ubuntu"/>
                    <a:ea typeface="DejaVu Sans"/>
                  </a:rPr>
                  <a:t>Data = un actif MAJEUR </a:t>
                </a:r>
                <a:endParaRPr b="0" lang="fr-FR" sz="1600" spc="-1" strike="noStrike">
                  <a:solidFill>
                    <a:srgbClr val="000000"/>
                  </a:solidFill>
                  <a:latin typeface="Arial"/>
                </a:endParaRPr>
              </a:p>
              <a:p>
                <a:pPr>
                  <a:lnSpc>
                    <a:spcPct val="100000"/>
                  </a:lnSpc>
                </a:pPr>
                <a:r>
                  <a:rPr b="0" lang="fr-FR" sz="1600" spc="-1" strike="noStrike">
                    <a:solidFill>
                      <a:srgbClr val="ffffff"/>
                    </a:solidFill>
                    <a:latin typeface="Ubuntu"/>
                    <a:ea typeface="DejaVu Sans"/>
                  </a:rPr>
                  <a:t>Les enjeux : </a:t>
                </a:r>
                <a:endParaRPr b="0" lang="fr-FR" sz="1600" spc="-1" strike="noStrike">
                  <a:solidFill>
                    <a:srgbClr val="000000"/>
                  </a:solidFill>
                  <a:latin typeface="Arial"/>
                </a:endParaRPr>
              </a:p>
              <a:p>
                <a:pPr>
                  <a:lnSpc>
                    <a:spcPct val="100000"/>
                  </a:lnSpc>
                </a:pP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	</a:t>
                </a:r>
                <a:r>
                  <a:rPr b="1" lang="fr-FR" sz="1600" spc="-1" strike="noStrike">
                    <a:solidFill>
                      <a:srgbClr val="ffffff"/>
                    </a:solidFill>
                    <a:latin typeface="Ubuntu"/>
                    <a:ea typeface="DejaVu Sans"/>
                  </a:rPr>
                  <a:t>Confidentialité</a:t>
                </a:r>
                <a:endParaRPr b="0" lang="fr-FR" sz="1600" spc="-1" strike="noStrike">
                  <a:solidFill>
                    <a:srgbClr val="000000"/>
                  </a:solidFill>
                  <a:latin typeface="Arial"/>
                </a:endParaRPr>
              </a:p>
              <a:p>
                <a:pPr>
                  <a:lnSpc>
                    <a:spcPct val="100000"/>
                  </a:lnSpc>
                </a:pPr>
                <a:r>
                  <a:rPr b="1" lang="fr-FR" sz="1600" spc="-1" strike="noStrike">
                    <a:solidFill>
                      <a:srgbClr val="ffffff"/>
                    </a:solidFill>
                    <a:latin typeface="Ubuntu"/>
                    <a:ea typeface="DejaVu Sans"/>
                  </a:rPr>
                  <a:t>	</a:t>
                </a:r>
                <a:r>
                  <a:rPr b="1" lang="fr-FR" sz="1600" spc="-1" strike="noStrike">
                    <a:solidFill>
                      <a:srgbClr val="ffffff"/>
                    </a:solidFill>
                    <a:latin typeface="Ubuntu"/>
                    <a:ea typeface="DejaVu Sans"/>
                  </a:rPr>
                  <a:t>	</a:t>
                </a:r>
                <a:r>
                  <a:rPr b="1" lang="fr-FR" sz="1600" spc="-1" strike="noStrike">
                    <a:solidFill>
                      <a:srgbClr val="ffffff"/>
                    </a:solidFill>
                    <a:latin typeface="Ubuntu"/>
                    <a:ea typeface="DejaVu Sans"/>
                  </a:rPr>
                  <a:t>Conformité réglementaire</a:t>
                </a:r>
                <a:endParaRPr b="0" lang="fr-FR" sz="1600" spc="-1" strike="noStrike">
                  <a:solidFill>
                    <a:srgbClr val="000000"/>
                  </a:solidFill>
                  <a:latin typeface="Arial"/>
                </a:endParaRPr>
              </a:p>
              <a:p>
                <a:pPr>
                  <a:lnSpc>
                    <a:spcPct val="100000"/>
                  </a:lnSpc>
                </a:pPr>
                <a:r>
                  <a:rPr b="1" lang="fr-FR" sz="1600" spc="-1" strike="noStrike">
                    <a:solidFill>
                      <a:srgbClr val="ffffff"/>
                    </a:solidFill>
                    <a:latin typeface="Ubuntu"/>
                    <a:ea typeface="DejaVu Sans"/>
                  </a:rPr>
                  <a:t>	</a:t>
                </a:r>
                <a:r>
                  <a:rPr b="1" lang="fr-FR" sz="1600" spc="-1" strike="noStrike">
                    <a:solidFill>
                      <a:srgbClr val="ffffff"/>
                    </a:solidFill>
                    <a:latin typeface="Ubuntu"/>
                    <a:ea typeface="DejaVu Sans"/>
                  </a:rPr>
                  <a:t>	</a:t>
                </a:r>
                <a:r>
                  <a:rPr b="1" lang="fr-FR" sz="1600" spc="-1" strike="noStrike">
                    <a:solidFill>
                      <a:srgbClr val="ffffff"/>
                    </a:solidFill>
                    <a:latin typeface="Ubuntu"/>
                    <a:ea typeface="DejaVu Sans"/>
                  </a:rPr>
                  <a:t>Confiance des clients</a:t>
                </a:r>
                <a:endParaRPr b="0" lang="fr-FR" sz="1600" spc="-1" strike="noStrike">
                  <a:solidFill>
                    <a:srgbClr val="000000"/>
                  </a:solidFill>
                  <a:latin typeface="Arial"/>
                </a:endParaRPr>
              </a:p>
              <a:p>
                <a:pPr>
                  <a:lnSpc>
                    <a:spcPct val="100000"/>
                  </a:lnSpc>
                </a:pP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	</a:t>
                </a:r>
                <a:r>
                  <a:rPr b="1" lang="fr-FR" sz="1600" spc="-1" strike="noStrike">
                    <a:solidFill>
                      <a:srgbClr val="ffffff"/>
                    </a:solidFill>
                    <a:latin typeface="Ubuntu"/>
                    <a:ea typeface="DejaVu Sans"/>
                  </a:rPr>
                  <a:t>Avantage Concurrentiel</a:t>
                </a:r>
                <a:endParaRPr b="0" lang="fr-FR" sz="1600" spc="-1" strike="noStrike">
                  <a:solidFill>
                    <a:srgbClr val="000000"/>
                  </a:solidFill>
                  <a:latin typeface="Arial"/>
                </a:endParaRPr>
              </a:p>
              <a:p>
                <a:pPr>
                  <a:lnSpc>
                    <a:spcPct val="100000"/>
                  </a:lnSpc>
                </a:pP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	</a:t>
                </a:r>
                <a:r>
                  <a:rPr b="1" lang="fr-FR" sz="1600" spc="-1" strike="noStrike">
                    <a:solidFill>
                      <a:srgbClr val="ffffff"/>
                    </a:solidFill>
                    <a:latin typeface="Ubuntu"/>
                    <a:ea typeface="DejaVu Sans"/>
                  </a:rPr>
                  <a:t>Anticiper et résister au Risque Cyber</a:t>
                </a:r>
                <a:endParaRPr b="0" lang="fr-FR" sz="16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grpSp>
        <p:pic>
          <p:nvPicPr>
            <p:cNvPr id="106" name="" descr=""/>
            <p:cNvPicPr/>
            <p:nvPr/>
          </p:nvPicPr>
          <p:blipFill>
            <a:blip r:embed="rId3"/>
            <a:stretch/>
          </p:blipFill>
          <p:spPr>
            <a:xfrm>
              <a:off x="72000" y="792000"/>
              <a:ext cx="1618560" cy="1618560"/>
            </a:xfrm>
            <a:prstGeom prst="rect">
              <a:avLst/>
            </a:prstGeom>
            <a:ln w="0">
              <a:noFill/>
            </a:ln>
          </p:spPr>
        </p:pic>
      </p:grpSp>
      <p:grpSp>
        <p:nvGrpSpPr>
          <p:cNvPr id="107" name=""/>
          <p:cNvGrpSpPr/>
          <p:nvPr/>
        </p:nvGrpSpPr>
        <p:grpSpPr>
          <a:xfrm>
            <a:off x="180000" y="2846160"/>
            <a:ext cx="11700000" cy="1800000"/>
            <a:chOff x="180000" y="2846160"/>
            <a:chExt cx="11700000" cy="1800000"/>
          </a:xfrm>
        </p:grpSpPr>
        <p:grpSp>
          <p:nvGrpSpPr>
            <p:cNvPr id="108" name=""/>
            <p:cNvGrpSpPr/>
            <p:nvPr/>
          </p:nvGrpSpPr>
          <p:grpSpPr>
            <a:xfrm>
              <a:off x="180000" y="2846160"/>
              <a:ext cx="11520000" cy="1800000"/>
              <a:chOff x="180000" y="2846160"/>
              <a:chExt cx="11520000" cy="1800000"/>
            </a:xfrm>
          </p:grpSpPr>
          <p:grpSp>
            <p:nvGrpSpPr>
              <p:cNvPr id="109" name=""/>
              <p:cNvGrpSpPr/>
              <p:nvPr/>
            </p:nvGrpSpPr>
            <p:grpSpPr>
              <a:xfrm>
                <a:off x="180000" y="2846160"/>
                <a:ext cx="11520000" cy="1800000"/>
                <a:chOff x="180000" y="2846160"/>
                <a:chExt cx="11520000" cy="1800000"/>
              </a:xfrm>
            </p:grpSpPr>
            <p:sp>
              <p:nvSpPr>
                <p:cNvPr id="110" name=""/>
                <p:cNvSpPr/>
                <p:nvPr/>
              </p:nvSpPr>
              <p:spPr>
                <a:xfrm>
                  <a:off x="3564000" y="2846160"/>
                  <a:ext cx="8136000" cy="180000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pic>
              <p:nvPicPr>
                <p:cNvPr id="111" name="" descr=""/>
                <p:cNvPicPr/>
                <p:nvPr/>
              </p:nvPicPr>
              <p:blipFill>
                <a:blip r:embed="rId4"/>
                <a:stretch/>
              </p:blipFill>
              <p:spPr>
                <a:xfrm>
                  <a:off x="180000" y="2955960"/>
                  <a:ext cx="1510200" cy="1510200"/>
                </a:xfrm>
                <a:prstGeom prst="rect">
                  <a:avLst/>
                </a:prstGeom>
                <a:ln w="0">
                  <a:noFill/>
                </a:ln>
              </p:spPr>
            </p:pic>
            <p:pic>
              <p:nvPicPr>
                <p:cNvPr id="112" name="" descr=""/>
                <p:cNvPicPr/>
                <p:nvPr/>
              </p:nvPicPr>
              <p:blipFill>
                <a:blip r:embed="rId5"/>
                <a:stretch/>
              </p:blipFill>
              <p:spPr>
                <a:xfrm>
                  <a:off x="1690200" y="2955960"/>
                  <a:ext cx="1510200" cy="1510200"/>
                </a:xfrm>
                <a:prstGeom prst="rect">
                  <a:avLst/>
                </a:prstGeom>
                <a:ln w="0">
                  <a:noFill/>
                </a:ln>
              </p:spPr>
            </p:pic>
          </p:grpSp>
        </p:grpSp>
        <p:sp>
          <p:nvSpPr>
            <p:cNvPr id="113" name=""/>
            <p:cNvSpPr/>
            <p:nvPr/>
          </p:nvSpPr>
          <p:spPr>
            <a:xfrm>
              <a:off x="3672000" y="2880000"/>
              <a:ext cx="8208000" cy="1620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fr-FR" sz="1600" spc="-1" strike="noStrike">
                  <a:solidFill>
                    <a:srgbClr val="ffffff"/>
                  </a:solidFill>
                  <a:latin typeface="Ubuntu"/>
                  <a:ea typeface="DejaVu Sans"/>
                </a:rPr>
                <a:t>Cible MAJEURE</a:t>
              </a:r>
              <a:r>
                <a:rPr b="0" lang="fr-FR" sz="1600" spc="-1" strike="noStrike">
                  <a:solidFill>
                    <a:srgbClr val="ffffff"/>
                  </a:solidFill>
                  <a:latin typeface="Ubuntu"/>
                  <a:ea typeface="DejaVu Sans"/>
                </a:rPr>
                <a:t> des acteurs malveillants</a:t>
              </a:r>
              <a:endParaRPr b="0" lang="fr-FR" sz="1600" spc="-1" strike="noStrike">
                <a:solidFill>
                  <a:srgbClr val="ffffff"/>
                </a:solidFill>
                <a:latin typeface="Ubuntu"/>
              </a:endParaRPr>
            </a:p>
            <a:p>
              <a:pPr algn="ctr">
                <a:lnSpc>
                  <a:spcPct val="100000"/>
                </a:lnSpc>
              </a:pPr>
              <a:endParaRPr b="0" lang="fr-FR" sz="1600" spc="-1" strike="noStrike">
                <a:solidFill>
                  <a:srgbClr val="ffffff"/>
                </a:solidFill>
                <a:latin typeface="Ubuntu"/>
              </a:endParaRPr>
            </a:p>
            <a:p>
              <a:pPr algn="ctr">
                <a:lnSpc>
                  <a:spcPct val="100000"/>
                </a:lnSpc>
              </a:pPr>
              <a:r>
                <a:rPr b="0" lang="fr-FR" sz="1600" spc="-1" strike="noStrike">
                  <a:solidFill>
                    <a:srgbClr val="ffffff"/>
                  </a:solidFill>
                  <a:latin typeface="Ubuntu"/>
                  <a:ea typeface="DejaVu Sans"/>
                </a:rPr>
                <a:t>Cyberattaques, rançon-logiciels,  vols de données par exfiltration. </a:t>
              </a:r>
              <a:r>
                <a:rPr b="0" lang="fr-FR" sz="1600" spc="-1" strike="noStrike">
                  <a:solidFill>
                    <a:srgbClr val="ffffff"/>
                  </a:solidFill>
                  <a:latin typeface="Ubuntu"/>
                  <a:ea typeface="DejaVu Sans"/>
                </a:rPr>
                <a:t>	</a:t>
              </a:r>
              <a:endParaRPr b="0" lang="fr-FR" sz="1600" spc="-1" strike="noStrike">
                <a:solidFill>
                  <a:srgbClr val="ffffff"/>
                </a:solidFill>
                <a:latin typeface="Ubuntu"/>
              </a:endParaRPr>
            </a:p>
            <a:p>
              <a:pPr>
                <a:lnSpc>
                  <a:spcPct val="100000"/>
                </a:lnSpc>
              </a:pP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 </a:t>
              </a:r>
              <a:endParaRPr b="0" lang="fr-FR" sz="1600" spc="-1" strike="noStrike">
                <a:solidFill>
                  <a:srgbClr val="ffffff"/>
                </a:solidFill>
                <a:latin typeface="Ubuntu"/>
              </a:endParaRPr>
            </a:p>
            <a:p>
              <a:pPr algn="ctr">
                <a:lnSpc>
                  <a:spcPct val="100000"/>
                </a:lnSpc>
              </a:pPr>
              <a:r>
                <a:rPr b="1" lang="fr-FR" sz="1600" spc="-1" strike="noStrike">
                  <a:solidFill>
                    <a:srgbClr val="ffffff"/>
                  </a:solidFill>
                  <a:latin typeface="Ubuntu"/>
                  <a:ea typeface="DejaVu Sans"/>
                </a:rPr>
                <a:t>CloudNordic</a:t>
              </a:r>
              <a:r>
                <a:rPr b="0" lang="fr-FR" sz="1600" spc="-1" strike="noStrike">
                  <a:solidFill>
                    <a:srgbClr val="ffffff"/>
                  </a:solidFill>
                  <a:latin typeface="Ubuntu"/>
                  <a:ea typeface="DejaVu Sans"/>
                </a:rPr>
                <a:t> et </a:t>
              </a:r>
              <a:r>
                <a:rPr b="1" lang="fr-FR" sz="1600" spc="-1" strike="noStrike">
                  <a:solidFill>
                    <a:srgbClr val="ffffff"/>
                  </a:solidFill>
                  <a:latin typeface="Ubuntu"/>
                  <a:ea typeface="DejaVu Sans"/>
                </a:rPr>
                <a:t>Pôle Emploi</a:t>
              </a:r>
              <a:r>
                <a:rPr b="0" lang="fr-FR" sz="1600" spc="-1" strike="noStrike">
                  <a:solidFill>
                    <a:srgbClr val="ffffff"/>
                  </a:solidFill>
                  <a:latin typeface="Ubuntu"/>
                  <a:ea typeface="DejaVu Sans"/>
                </a:rPr>
                <a:t> récemment</a:t>
              </a:r>
              <a:endParaRPr b="0" lang="fr-FR" sz="1600" spc="-1" strike="noStrike">
                <a:solidFill>
                  <a:srgbClr val="ffffff"/>
                </a:solidFill>
                <a:latin typeface="Ubuntu"/>
              </a:endParaRPr>
            </a:p>
            <a:p>
              <a:pPr>
                <a:lnSpc>
                  <a:spcPct val="100000"/>
                </a:lnSpc>
              </a:pPr>
              <a:endParaRPr b="0" lang="fr-FR" sz="1600" spc="-1" strike="noStrike">
                <a:solidFill>
                  <a:srgbClr val="ffffff"/>
                </a:solidFill>
                <a:latin typeface="Ubuntu"/>
              </a:endParaRPr>
            </a:p>
            <a:p>
              <a:pPr algn="ctr">
                <a:lnSpc>
                  <a:spcPct val="100000"/>
                </a:lnSpc>
              </a:pPr>
              <a:r>
                <a:rPr b="1" lang="fr-FR" sz="1600" spc="-1" strike="noStrike">
                  <a:solidFill>
                    <a:srgbClr val="ffffff"/>
                  </a:solidFill>
                  <a:latin typeface="Ubuntu"/>
                  <a:ea typeface="DejaVu Sans"/>
                </a:rPr>
                <a:t>connectivité réseau</a:t>
              </a:r>
              <a:r>
                <a:rPr b="0" lang="fr-FR" sz="1600" spc="-1" strike="noStrike">
                  <a:solidFill>
                    <a:srgbClr val="ffffff"/>
                  </a:solidFill>
                  <a:latin typeface="Ubuntu"/>
                  <a:ea typeface="DejaVu Sans"/>
                </a:rPr>
                <a:t> </a:t>
              </a:r>
              <a:endParaRPr b="0" lang="fr-FR" sz="1600" spc="-1" strike="noStrike">
                <a:solidFill>
                  <a:srgbClr val="ffffff"/>
                </a:solidFill>
                <a:latin typeface="Ubuntu"/>
              </a:endParaRPr>
            </a:p>
            <a:p>
              <a:pPr>
                <a:lnSpc>
                  <a:spcPct val="100000"/>
                </a:lnSpc>
              </a:pPr>
              <a:endParaRPr b="0" lang="fr-FR" sz="1800" spc="-1" strike="noStrike">
                <a:solidFill>
                  <a:srgbClr val="ffffff"/>
                </a:solidFill>
                <a:latin typeface="Ubuntu"/>
              </a:endParaRPr>
            </a:p>
          </p:txBody>
        </p:sp>
      </p:grpSp>
      <p:grpSp>
        <p:nvGrpSpPr>
          <p:cNvPr id="114" name=""/>
          <p:cNvGrpSpPr/>
          <p:nvPr/>
        </p:nvGrpSpPr>
        <p:grpSpPr>
          <a:xfrm>
            <a:off x="180000" y="4896000"/>
            <a:ext cx="11841120" cy="1845360"/>
            <a:chOff x="180000" y="4896000"/>
            <a:chExt cx="11841120" cy="1845360"/>
          </a:xfrm>
        </p:grpSpPr>
        <p:grpSp>
          <p:nvGrpSpPr>
            <p:cNvPr id="115" name=""/>
            <p:cNvGrpSpPr/>
            <p:nvPr/>
          </p:nvGrpSpPr>
          <p:grpSpPr>
            <a:xfrm>
              <a:off x="180000" y="4896000"/>
              <a:ext cx="11554560" cy="1845360"/>
              <a:chOff x="180000" y="4896000"/>
              <a:chExt cx="11554560" cy="1845360"/>
            </a:xfrm>
          </p:grpSpPr>
          <p:sp>
            <p:nvSpPr>
              <p:cNvPr id="116" name=""/>
              <p:cNvSpPr/>
              <p:nvPr/>
            </p:nvSpPr>
            <p:spPr>
              <a:xfrm>
                <a:off x="3634560" y="4896000"/>
                <a:ext cx="8100000" cy="18453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pic>
            <p:nvPicPr>
              <p:cNvPr id="117" name="" descr=""/>
              <p:cNvPicPr/>
              <p:nvPr/>
            </p:nvPicPr>
            <p:blipFill>
              <a:blip r:embed="rId6"/>
              <a:stretch/>
            </p:blipFill>
            <p:spPr>
              <a:xfrm>
                <a:off x="180000" y="5018040"/>
                <a:ext cx="1546560" cy="1546560"/>
              </a:xfrm>
              <a:prstGeom prst="rect">
                <a:avLst/>
              </a:prstGeom>
              <a:ln w="0">
                <a:noFill/>
              </a:ln>
            </p:spPr>
          </p:pic>
          <p:pic>
            <p:nvPicPr>
              <p:cNvPr id="118" name="" descr=""/>
              <p:cNvPicPr/>
              <p:nvPr/>
            </p:nvPicPr>
            <p:blipFill>
              <a:blip r:embed="rId7"/>
              <a:stretch/>
            </p:blipFill>
            <p:spPr>
              <a:xfrm>
                <a:off x="1726200" y="5001480"/>
                <a:ext cx="1546920" cy="1546920"/>
              </a:xfrm>
              <a:prstGeom prst="rect">
                <a:avLst/>
              </a:prstGeom>
              <a:ln w="0">
                <a:noFill/>
              </a:ln>
            </p:spPr>
          </p:pic>
        </p:grpSp>
        <p:sp>
          <p:nvSpPr>
            <p:cNvPr id="119" name=""/>
            <p:cNvSpPr/>
            <p:nvPr/>
          </p:nvSpPr>
          <p:spPr>
            <a:xfrm>
              <a:off x="3706560" y="5058000"/>
              <a:ext cx="8314560" cy="145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600" spc="-1" strike="noStrike">
                  <a:solidFill>
                    <a:srgbClr val="ffffff"/>
                  </a:solidFill>
                  <a:latin typeface="Ubuntu"/>
                  <a:ea typeface="DejaVu Sans"/>
                </a:rPr>
                <a:t>Cette thèse Pro se propose d’explorer un scénario alternatif d’exfiltration de données </a:t>
              </a:r>
              <a:endParaRPr b="0" lang="fr-FR" sz="1600" spc="-1" strike="noStrike">
                <a:solidFill>
                  <a:srgbClr val="ffffff"/>
                </a:solidFill>
                <a:latin typeface="Arial"/>
              </a:endParaRPr>
            </a:p>
            <a:p>
              <a:pPr>
                <a:lnSpc>
                  <a:spcPct val="100000"/>
                </a:lnSpc>
              </a:pP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 dans un contexte de télé-travail</a:t>
              </a:r>
              <a:endParaRPr b="0" lang="fr-FR" sz="1600" spc="-1" strike="noStrike">
                <a:solidFill>
                  <a:srgbClr val="ffffff"/>
                </a:solidFill>
                <a:latin typeface="Arial"/>
              </a:endParaRPr>
            </a:p>
            <a:p>
              <a:pPr>
                <a:lnSpc>
                  <a:spcPct val="100000"/>
                </a:lnSpc>
              </a:pP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 sans utiliser la connectivité réseau ( by-pass des solutions DLP dans le SI)</a:t>
              </a:r>
              <a:endParaRPr b="0" lang="fr-FR" sz="1600" spc="-1" strike="noStrike">
                <a:solidFill>
                  <a:srgbClr val="ffffff"/>
                </a:solidFill>
                <a:latin typeface="Arial"/>
              </a:endParaRPr>
            </a:p>
            <a:p>
              <a:pPr>
                <a:lnSpc>
                  <a:spcPct val="100000"/>
                </a:lnSpc>
              </a:pP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 utilisant les écrans et caméra du PC Collaborateur</a:t>
              </a:r>
              <a:endParaRPr b="0" lang="fr-FR" sz="1600" spc="-1" strike="noStrike">
                <a:solidFill>
                  <a:srgbClr val="ffffff"/>
                </a:solidFill>
                <a:latin typeface="Arial"/>
              </a:endParaRPr>
            </a:p>
            <a:p>
              <a:pPr>
                <a:lnSpc>
                  <a:spcPct val="100000"/>
                </a:lnSpc>
              </a:pPr>
              <a:r>
                <a:rPr b="0" lang="fr-FR" sz="1600" spc="-1" strike="noStrike">
                  <a:solidFill>
                    <a:srgbClr val="ffffff"/>
                  </a:solidFill>
                  <a:latin typeface="Ubuntu"/>
                  <a:ea typeface="DejaVu Sans"/>
                </a:rPr>
                <a:t>	</a:t>
              </a:r>
              <a:r>
                <a:rPr b="0" lang="fr-FR" sz="1600" spc="-1" strike="noStrike">
                  <a:solidFill>
                    <a:srgbClr val="ffffff"/>
                  </a:solidFill>
                  <a:latin typeface="Ubuntu"/>
                  <a:ea typeface="DejaVu Sans"/>
                </a:rPr>
                <a:t>- en utilisant les code QR comme conteneurs de datas</a:t>
              </a:r>
              <a:endParaRPr b="0" lang="fr-FR" sz="1600" spc="-1" strike="noStrike">
                <a:solidFill>
                  <a:srgbClr val="ffffff"/>
                </a:solidFill>
                <a:latin typeface="Arial"/>
              </a:endParaRPr>
            </a:p>
            <a:p>
              <a:pPr>
                <a:lnSpc>
                  <a:spcPct val="100000"/>
                </a:lnSpc>
              </a:pPr>
              <a:r>
                <a:rPr b="0" lang="fr-FR" sz="1600" spc="-1" strike="noStrike">
                  <a:solidFill>
                    <a:srgbClr val="ffffff"/>
                  </a:solidFill>
                  <a:latin typeface="Ubuntu"/>
                  <a:ea typeface="DejaVu Sans"/>
                </a:rPr>
                <a:t>	</a:t>
              </a:r>
              <a:endParaRPr b="0" lang="fr-FR" sz="1600" spc="-1" strike="noStrike">
                <a:solidFill>
                  <a:srgbClr val="ffffff"/>
                </a:solidFill>
                <a:latin typeface="Arial"/>
              </a:endParaRPr>
            </a:p>
          </p:txBody>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 presetSubtype="8">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repl">
                                        <p:cTn id="7" dur="500" fill="hold"/>
                                        <p:tgtEl>
                                          <p:spTgt spid="101"/>
                                        </p:tgtEl>
                                        <p:attrNameLst>
                                          <p:attrName>ppt_x</p:attrName>
                                        </p:attrNameLst>
                                      </p:cBhvr>
                                      <p:tavLst>
                                        <p:tav tm="0">
                                          <p:val>
                                            <p:strVal val="0-#ppt_w/2"/>
                                          </p:val>
                                        </p:tav>
                                        <p:tav tm="100000">
                                          <p:val>
                                            <p:strVal val="#ppt_x"/>
                                          </p:val>
                                        </p:tav>
                                      </p:tavLst>
                                    </p:anim>
                                    <p:anim calcmode="lin" valueType="num">
                                      <p:cBhvr additive="repl">
                                        <p:cTn id="8" dur="5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2" presetSubtype="8">
                                  <p:stCondLst>
                                    <p:cond delay="0"/>
                                  </p:stCondLst>
                                  <p:childTnLst>
                                    <p:set>
                                      <p:cBhvr>
                                        <p:cTn id="12" dur="1" fill="hold">
                                          <p:stCondLst>
                                            <p:cond delay="0"/>
                                          </p:stCondLst>
                                        </p:cTn>
                                        <p:tgtEl>
                                          <p:spTgt spid="107"/>
                                        </p:tgtEl>
                                        <p:attrNameLst>
                                          <p:attrName>style.visibility</p:attrName>
                                        </p:attrNameLst>
                                      </p:cBhvr>
                                      <p:to>
                                        <p:strVal val="visible"/>
                                      </p:to>
                                    </p:set>
                                    <p:anim calcmode="lin" valueType="num">
                                      <p:cBhvr additive="repl">
                                        <p:cTn id="13" dur="500" fill="hold"/>
                                        <p:tgtEl>
                                          <p:spTgt spid="107"/>
                                        </p:tgtEl>
                                        <p:attrNameLst>
                                          <p:attrName>ppt_x</p:attrName>
                                        </p:attrNameLst>
                                      </p:cBhvr>
                                      <p:tavLst>
                                        <p:tav tm="0">
                                          <p:val>
                                            <p:strVal val="0-#ppt_w/2"/>
                                          </p:val>
                                        </p:tav>
                                        <p:tav tm="100000">
                                          <p:val>
                                            <p:strVal val="#ppt_x"/>
                                          </p:val>
                                        </p:tav>
                                      </p:tavLst>
                                    </p:anim>
                                    <p:anim calcmode="lin" valueType="num">
                                      <p:cBhvr additive="repl">
                                        <p:cTn id="14" dur="5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2" presetSubtype="8">
                                  <p:stCondLst>
                                    <p:cond delay="0"/>
                                  </p:stCondLst>
                                  <p:childTnLst>
                                    <p:set>
                                      <p:cBhvr>
                                        <p:cTn id="18" dur="1" fill="hold">
                                          <p:stCondLst>
                                            <p:cond delay="0"/>
                                          </p:stCondLst>
                                        </p:cTn>
                                        <p:tgtEl>
                                          <p:spTgt spid="114"/>
                                        </p:tgtEl>
                                        <p:attrNameLst>
                                          <p:attrName>style.visibility</p:attrName>
                                        </p:attrNameLst>
                                      </p:cBhvr>
                                      <p:to>
                                        <p:strVal val="visible"/>
                                      </p:to>
                                    </p:set>
                                    <p:anim calcmode="lin" valueType="num">
                                      <p:cBhvr additive="repl">
                                        <p:cTn id="19" dur="500" fill="hold"/>
                                        <p:tgtEl>
                                          <p:spTgt spid="114"/>
                                        </p:tgtEl>
                                        <p:attrNameLst>
                                          <p:attrName>ppt_x</p:attrName>
                                        </p:attrNameLst>
                                      </p:cBhvr>
                                      <p:tavLst>
                                        <p:tav tm="0">
                                          <p:val>
                                            <p:strVal val="0-#ppt_w/2"/>
                                          </p:val>
                                        </p:tav>
                                        <p:tav tm="100000">
                                          <p:val>
                                            <p:strVal val="#ppt_x"/>
                                          </p:val>
                                        </p:tav>
                                      </p:tavLst>
                                    </p:anim>
                                    <p:anim calcmode="lin" valueType="num">
                                      <p:cBhvr additive="repl">
                                        <p:cTn id="20" dur="5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120"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7BEECB5-0546-4FE4-AF8C-D63222C1A9ED}"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121"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122" name=""/>
          <p:cNvSpPr/>
          <p:nvPr/>
        </p:nvSpPr>
        <p:spPr>
          <a:xfrm>
            <a:off x="107640" y="108000"/>
            <a:ext cx="11697480" cy="357840"/>
          </a:xfrm>
          <a:prstGeom prst="rect">
            <a:avLst/>
          </a:prstGeom>
          <a:solidFill>
            <a:srgbClr val="4169e1"/>
          </a:solidFill>
          <a:ln w="0">
            <a:solidFill>
              <a:srgbClr val="3465a4"/>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Revue de littérature :  L’exfiltration de données : </a:t>
            </a:r>
            <a:r>
              <a:rPr b="1" lang="fr-FR" sz="1800" spc="-1" strike="noStrike">
                <a:solidFill>
                  <a:srgbClr val="ffd700"/>
                </a:solidFill>
                <a:latin typeface="Ubuntu"/>
                <a:ea typeface="DejaVu Sans"/>
              </a:rPr>
              <a:t>définition</a:t>
            </a:r>
            <a:endParaRPr b="0" lang="fr-FR" sz="1800" spc="-1" strike="noStrike">
              <a:solidFill>
                <a:srgbClr val="000000"/>
              </a:solidFill>
              <a:latin typeface="Arial"/>
            </a:endParaRPr>
          </a:p>
        </p:txBody>
      </p:sp>
      <p:sp>
        <p:nvSpPr>
          <p:cNvPr id="123"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grpSp>
        <p:nvGrpSpPr>
          <p:cNvPr id="124" name=""/>
          <p:cNvGrpSpPr/>
          <p:nvPr/>
        </p:nvGrpSpPr>
        <p:grpSpPr>
          <a:xfrm>
            <a:off x="1800000" y="900360"/>
            <a:ext cx="10006560" cy="1079640"/>
            <a:chOff x="1800000" y="900360"/>
            <a:chExt cx="10006560" cy="1079640"/>
          </a:xfrm>
        </p:grpSpPr>
        <p:sp>
          <p:nvSpPr>
            <p:cNvPr id="125" name=""/>
            <p:cNvSpPr/>
            <p:nvPr/>
          </p:nvSpPr>
          <p:spPr>
            <a:xfrm>
              <a:off x="1937520" y="900360"/>
              <a:ext cx="9869040" cy="83628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fr-FR" sz="1800" spc="-1" strike="noStrike">
                <a:solidFill>
                  <a:srgbClr val="000000"/>
                </a:solidFill>
                <a:latin typeface="Arial"/>
                <a:ea typeface="DejaVu Sans"/>
              </a:endParaRPr>
            </a:p>
          </p:txBody>
        </p:sp>
        <p:sp>
          <p:nvSpPr>
            <p:cNvPr id="126" name=""/>
            <p:cNvSpPr/>
            <p:nvPr/>
          </p:nvSpPr>
          <p:spPr>
            <a:xfrm>
              <a:off x="1800000" y="962640"/>
              <a:ext cx="10006560" cy="1017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fr-FR" sz="1800" spc="-1" strike="noStrike">
                  <a:solidFill>
                    <a:srgbClr val="ffffff"/>
                  </a:solidFill>
                  <a:latin typeface="Ubuntu"/>
                  <a:ea typeface="Noto Serif CJK SC"/>
                </a:rPr>
                <a:t>L'exfiltration de données se produit lorsqu'il y a une </a:t>
              </a:r>
              <a:r>
                <a:rPr b="1" lang="fr-FR" sz="1800" spc="-1" strike="noStrike">
                  <a:solidFill>
                    <a:srgbClr val="ffffff"/>
                  </a:solidFill>
                  <a:latin typeface="Ubuntu"/>
                  <a:ea typeface="Noto Serif CJK SC"/>
                </a:rPr>
                <a:t>copie</a:t>
              </a:r>
              <a:r>
                <a:rPr b="0" lang="fr-FR" sz="1800" spc="-1" strike="noStrike">
                  <a:solidFill>
                    <a:srgbClr val="ffffff"/>
                  </a:solidFill>
                  <a:latin typeface="Ubuntu"/>
                  <a:ea typeface="Noto Serif CJK SC"/>
                </a:rPr>
                <a:t>, un </a:t>
              </a:r>
              <a:r>
                <a:rPr b="1" lang="fr-FR" sz="1800" spc="-1" strike="noStrike">
                  <a:solidFill>
                    <a:srgbClr val="ffffff"/>
                  </a:solidFill>
                  <a:latin typeface="Ubuntu"/>
                  <a:ea typeface="Noto Serif CJK SC"/>
                </a:rPr>
                <a:t>transfert</a:t>
              </a:r>
              <a:r>
                <a:rPr b="0" lang="fr-FR" sz="1800" spc="-1" strike="noStrike">
                  <a:solidFill>
                    <a:srgbClr val="ffffff"/>
                  </a:solidFill>
                  <a:latin typeface="Ubuntu"/>
                  <a:ea typeface="Noto Serif CJK SC"/>
                </a:rPr>
                <a:t> ou une </a:t>
              </a:r>
              <a:r>
                <a:rPr b="1" lang="fr-FR" sz="1800" spc="-1" strike="noStrike">
                  <a:solidFill>
                    <a:srgbClr val="ffffff"/>
                  </a:solidFill>
                  <a:latin typeface="Ubuntu"/>
                  <a:ea typeface="Noto Serif CJK SC"/>
                </a:rPr>
                <a:t>récupération</a:t>
              </a:r>
              <a:r>
                <a:rPr b="0" lang="fr-FR" sz="1800" spc="-1" strike="noStrike">
                  <a:solidFill>
                    <a:srgbClr val="ffffff"/>
                  </a:solidFill>
                  <a:latin typeface="Ubuntu"/>
                  <a:ea typeface="Noto Serif CJK SC"/>
                </a:rPr>
                <a:t> </a:t>
              </a:r>
              <a:r>
                <a:rPr b="1" lang="fr-FR" sz="1800" spc="-1" strike="noStrike">
                  <a:solidFill>
                    <a:srgbClr val="ffffff"/>
                  </a:solidFill>
                  <a:latin typeface="Ubuntu"/>
                  <a:ea typeface="Noto Serif CJK SC"/>
                </a:rPr>
                <a:t>non autorisés</a:t>
              </a:r>
              <a:r>
                <a:rPr b="0" lang="fr-FR" sz="1800" spc="-1" strike="noStrike">
                  <a:solidFill>
                    <a:srgbClr val="ffffff"/>
                  </a:solidFill>
                  <a:latin typeface="Ubuntu"/>
                  <a:ea typeface="Noto Serif CJK SC"/>
                </a:rPr>
                <a:t> de données d'un serveur ou de l'ordinateur d'un individu (Rouse M., 2013)</a:t>
              </a: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grpSp>
      <p:pic>
        <p:nvPicPr>
          <p:cNvPr id="127" name="" descr=""/>
          <p:cNvPicPr/>
          <p:nvPr/>
        </p:nvPicPr>
        <p:blipFill>
          <a:blip r:embed="rId2"/>
          <a:stretch/>
        </p:blipFill>
        <p:spPr>
          <a:xfrm>
            <a:off x="3060000" y="2340000"/>
            <a:ext cx="2698560" cy="2698560"/>
          </a:xfrm>
          <a:prstGeom prst="rect">
            <a:avLst/>
          </a:prstGeom>
          <a:ln w="0">
            <a:noFill/>
          </a:ln>
        </p:spPr>
      </p:pic>
      <p:pic>
        <p:nvPicPr>
          <p:cNvPr id="128" name="" descr=""/>
          <p:cNvPicPr/>
          <p:nvPr/>
        </p:nvPicPr>
        <p:blipFill>
          <a:blip r:embed="rId3"/>
          <a:stretch/>
        </p:blipFill>
        <p:spPr>
          <a:xfrm>
            <a:off x="7848360" y="3240000"/>
            <a:ext cx="970200" cy="970200"/>
          </a:xfrm>
          <a:prstGeom prst="rect">
            <a:avLst/>
          </a:prstGeom>
          <a:ln w="0">
            <a:noFill/>
          </a:ln>
        </p:spPr>
      </p:pic>
      <p:sp>
        <p:nvSpPr>
          <p:cNvPr id="129" name=""/>
          <p:cNvSpPr/>
          <p:nvPr/>
        </p:nvSpPr>
        <p:spPr>
          <a:xfrm flipV="1">
            <a:off x="8388000" y="4410360"/>
            <a:ext cx="540000" cy="26964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130" name=""/>
          <p:cNvSpPr/>
          <p:nvPr/>
        </p:nvSpPr>
        <p:spPr>
          <a:xfrm>
            <a:off x="7704000" y="4464000"/>
            <a:ext cx="718560" cy="35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Arial"/>
                <a:ea typeface="DejaVu Sans"/>
              </a:rPr>
              <a:t>30 %</a:t>
            </a:r>
            <a:endParaRPr b="0" lang="fr-FR" sz="1800" spc="-1" strike="noStrike">
              <a:solidFill>
                <a:srgbClr val="000000"/>
              </a:solidFill>
              <a:latin typeface="Arial"/>
            </a:endParaRPr>
          </a:p>
        </p:txBody>
      </p:sp>
      <p:sp>
        <p:nvSpPr>
          <p:cNvPr id="131" name=""/>
          <p:cNvSpPr/>
          <p:nvPr/>
        </p:nvSpPr>
        <p:spPr>
          <a:xfrm>
            <a:off x="3960000" y="5157720"/>
            <a:ext cx="718560" cy="600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Arial"/>
                <a:ea typeface="DejaVu Sans"/>
              </a:rPr>
              <a:t>70 % </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47">
                                  <p:stCondLst>
                                    <p:cond delay="0"/>
                                  </p:stCondLst>
                                  <p:childTnLst>
                                    <p:set>
                                      <p:cBhvr>
                                        <p:cTn id="26" dur="1" fill="hold">
                                          <p:stCondLst>
                                            <p:cond delay="0"/>
                                          </p:stCondLst>
                                        </p:cTn>
                                        <p:tgtEl>
                                          <p:spTgt spid="124"/>
                                        </p:tgtEl>
                                        <p:attrNameLst>
                                          <p:attrName>style.visibility</p:attrName>
                                        </p:attrNameLst>
                                      </p:cBhvr>
                                      <p:to>
                                        <p:strVal val="visible"/>
                                      </p:to>
                                    </p:set>
                                    <p:animEffect filter="fade" transition="in">
                                      <p:cBhvr additive="repl">
                                        <p:cTn id="27" dur="1000"/>
                                        <p:tgtEl>
                                          <p:spTgt spid="124"/>
                                        </p:tgtEl>
                                      </p:cBhvr>
                                    </p:animEffect>
                                    <p:anim calcmode="lin" valueType="num">
                                      <p:cBhvr additive="repl">
                                        <p:cTn id="28" dur="1000" fill="hold"/>
                                        <p:tgtEl>
                                          <p:spTgt spid="124"/>
                                        </p:tgtEl>
                                        <p:attrNameLst>
                                          <p:attrName>ppt_x</p:attrName>
                                        </p:attrNameLst>
                                      </p:cBhvr>
                                      <p:tavLst>
                                        <p:tav tm="0">
                                          <p:val>
                                            <p:strVal val="#ppt_x"/>
                                          </p:val>
                                        </p:tav>
                                        <p:tav tm="100000">
                                          <p:val>
                                            <p:strVal val="#ppt_x"/>
                                          </p:val>
                                        </p:tav>
                                      </p:tavLst>
                                    </p:anim>
                                    <p:anim calcmode="lin" valueType="num">
                                      <p:cBhvr additive="repl">
                                        <p:cTn id="29"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nodeType="clickEffect" fill="hold" presetClass="entr" presetID="1">
                                  <p:stCondLst>
                                    <p:cond delay="0"/>
                                  </p:stCondLst>
                                  <p:childTnLst>
                                    <p:set>
                                      <p:cBhvr>
                                        <p:cTn id="33" dur="1" fill="hold">
                                          <p:stCondLst>
                                            <p:cond delay="0"/>
                                          </p:stCondLst>
                                        </p:cTn>
                                        <p:tgtEl>
                                          <p:spTgt spid="127"/>
                                        </p:tgtEl>
                                        <p:attrNameLst>
                                          <p:attrName>style.visibility</p:attrName>
                                        </p:attrNameLst>
                                      </p:cBhvr>
                                      <p:to>
                                        <p:strVal val="visible"/>
                                      </p:to>
                                    </p:set>
                                  </p:childTnLst>
                                </p:cTn>
                              </p:par>
                              <p:par>
                                <p:cTn id="34" nodeType="withEffect" fill="hold" presetClass="entr" presetID="1">
                                  <p:stCondLst>
                                    <p:cond delay="0"/>
                                  </p:stCondLst>
                                  <p:childTnLst>
                                    <p:set>
                                      <p:cBhvr>
                                        <p:cTn id="35" dur="1" fill="hold">
                                          <p:stCondLst>
                                            <p:cond delay="0"/>
                                          </p:stCondLst>
                                        </p:cTn>
                                        <p:tgtEl>
                                          <p:spTgt spid="128"/>
                                        </p:tgtEl>
                                        <p:attrNameLst>
                                          <p:attrName>style.visibility</p:attrName>
                                        </p:attrNameLst>
                                      </p:cBhvr>
                                      <p:to>
                                        <p:strVal val="visible"/>
                                      </p:to>
                                    </p:set>
                                  </p:childTnLst>
                                </p:cTn>
                              </p:par>
                              <p:par>
                                <p:cTn id="36" nodeType="withEffect" fill="hold" presetClass="entr" presetID="1">
                                  <p:stCondLst>
                                    <p:cond delay="0"/>
                                  </p:stCondLst>
                                  <p:childTnLst>
                                    <p:set>
                                      <p:cBhvr>
                                        <p:cTn id="37" dur="1" fill="hold">
                                          <p:stCondLst>
                                            <p:cond delay="0"/>
                                          </p:stCondLst>
                                        </p:cTn>
                                        <p:tgtEl>
                                          <p:spTgt spid="129"/>
                                        </p:tgtEl>
                                        <p:attrNameLst>
                                          <p:attrName>style.visibility</p:attrName>
                                        </p:attrNameLst>
                                      </p:cBhvr>
                                      <p:to>
                                        <p:strVal val="visible"/>
                                      </p:to>
                                    </p:set>
                                  </p:childTnLst>
                                </p:cTn>
                              </p:par>
                              <p:par>
                                <p:cTn id="38" nodeType="withEffect" fill="hold" presetClass="entr" presetID="1">
                                  <p:stCondLst>
                                    <p:cond delay="0"/>
                                  </p:stCondLst>
                                  <p:childTnLst>
                                    <p:set>
                                      <p:cBhvr>
                                        <p:cTn id="39" dur="1" fill="hold">
                                          <p:stCondLst>
                                            <p:cond delay="0"/>
                                          </p:stCondLst>
                                        </p:cTn>
                                        <p:tgtEl>
                                          <p:spTgt spid="130"/>
                                        </p:tgtEl>
                                        <p:attrNameLst>
                                          <p:attrName>style.visibility</p:attrName>
                                        </p:attrNameLst>
                                      </p:cBhvr>
                                      <p:to>
                                        <p:strVal val="visible"/>
                                      </p:to>
                                    </p:set>
                                  </p:childTnLst>
                                </p:cTn>
                              </p:par>
                              <p:par>
                                <p:cTn id="40" nodeType="withEffect" fill="hold" presetClass="entr" presetID="1">
                                  <p:stCondLst>
                                    <p:cond delay="0"/>
                                  </p:stCondLst>
                                  <p:childTnLst>
                                    <p:set>
                                      <p:cBhvr>
                                        <p:cTn id="41"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132"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F121FD97-0B25-4539-AF8E-B64820155214}"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133"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134" name=""/>
          <p:cNvSpPr/>
          <p:nvPr/>
        </p:nvSpPr>
        <p:spPr>
          <a:xfrm>
            <a:off x="107640" y="108000"/>
            <a:ext cx="11697480" cy="357840"/>
          </a:xfrm>
          <a:prstGeom prst="rect">
            <a:avLst/>
          </a:prstGeom>
          <a:solidFill>
            <a:srgbClr val="4169e1"/>
          </a:solidFill>
          <a:ln w="0">
            <a:solidFill>
              <a:srgbClr val="000000"/>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Revue de littérature : L’exfiltration de données :  Les méthodes </a:t>
            </a:r>
            <a:r>
              <a:rPr b="1" lang="fr-FR" sz="1800" spc="-1" strike="noStrike">
                <a:solidFill>
                  <a:srgbClr val="ffd700"/>
                </a:solidFill>
                <a:latin typeface="Ubuntu"/>
                <a:ea typeface="DejaVu Sans"/>
              </a:rPr>
              <a:t>courantes</a:t>
            </a:r>
            <a:endParaRPr b="0" lang="fr-FR" sz="1800" spc="-1" strike="noStrike">
              <a:solidFill>
                <a:srgbClr val="000000"/>
              </a:solidFill>
              <a:latin typeface="Arial"/>
            </a:endParaRPr>
          </a:p>
        </p:txBody>
      </p:sp>
      <p:sp>
        <p:nvSpPr>
          <p:cNvPr id="135"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136" name=""/>
          <p:cNvSpPr/>
          <p:nvPr/>
        </p:nvSpPr>
        <p:spPr>
          <a:xfrm>
            <a:off x="3600000" y="2160000"/>
            <a:ext cx="968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pic>
        <p:nvPicPr>
          <p:cNvPr id="137" name="" descr=""/>
          <p:cNvPicPr/>
          <p:nvPr/>
        </p:nvPicPr>
        <p:blipFill>
          <a:blip r:embed="rId2"/>
          <a:stretch/>
        </p:blipFill>
        <p:spPr>
          <a:xfrm>
            <a:off x="3780000" y="1005840"/>
            <a:ext cx="5559840" cy="5178960"/>
          </a:xfrm>
          <a:prstGeom prst="rect">
            <a:avLst/>
          </a:prstGeom>
          <a:ln w="0">
            <a:noFill/>
          </a:ln>
        </p:spPr>
      </p:pic>
      <p:sp>
        <p:nvSpPr>
          <p:cNvPr id="138" name=""/>
          <p:cNvSpPr/>
          <p:nvPr/>
        </p:nvSpPr>
        <p:spPr>
          <a:xfrm rot="55200">
            <a:off x="3431520" y="222732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900" spc="-1" strike="noStrike">
                <a:solidFill>
                  <a:srgbClr val="ffffff"/>
                </a:solidFill>
                <a:latin typeface="Ubuntu"/>
                <a:ea typeface="Noto Serif CJK SC"/>
              </a:rPr>
              <a:t>Hameçonnage</a:t>
            </a:r>
            <a:endParaRPr b="0" lang="fr-FR" sz="900" spc="-1" strike="noStrike">
              <a:solidFill>
                <a:srgbClr val="000000"/>
              </a:solidFill>
              <a:latin typeface="Arial"/>
            </a:endParaRPr>
          </a:p>
          <a:p>
            <a:pPr algn="ctr">
              <a:lnSpc>
                <a:spcPct val="100000"/>
              </a:lnSpc>
            </a:pPr>
            <a:r>
              <a:rPr b="1" lang="fr-FR" sz="900" spc="-1" strike="noStrike">
                <a:solidFill>
                  <a:srgbClr val="ffffff"/>
                </a:solidFill>
                <a:latin typeface="Ubuntu"/>
                <a:ea typeface="Noto Serif CJK SC"/>
              </a:rPr>
              <a:t>Ingénierie Sociale, Malwares</a:t>
            </a:r>
            <a:endParaRPr b="0" lang="fr-FR" sz="900" spc="-1" strike="noStrike">
              <a:solidFill>
                <a:srgbClr val="000000"/>
              </a:solidFill>
              <a:latin typeface="Arial"/>
            </a:endParaRPr>
          </a:p>
        </p:txBody>
      </p:sp>
      <p:sp>
        <p:nvSpPr>
          <p:cNvPr id="139" name=""/>
          <p:cNvSpPr/>
          <p:nvPr/>
        </p:nvSpPr>
        <p:spPr>
          <a:xfrm rot="55200">
            <a:off x="3647160" y="4207320"/>
            <a:ext cx="1441440" cy="1424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Uploads via  HTTP, DNS, FTP,…</a:t>
            </a:r>
            <a:endParaRPr b="0" lang="fr-FR" sz="1000" spc="-1" strike="noStrike">
              <a:solidFill>
                <a:srgbClr val="000000"/>
              </a:solidFill>
              <a:latin typeface="Arial"/>
            </a:endParaRPr>
          </a:p>
          <a:p>
            <a:pPr algn="ctr">
              <a:lnSpc>
                <a:spcPct val="100000"/>
              </a:lnSpc>
            </a:pPr>
            <a:r>
              <a:rPr b="1" lang="fr-FR" sz="1000" spc="-1" strike="noStrike">
                <a:solidFill>
                  <a:srgbClr val="ffffff"/>
                </a:solidFill>
                <a:latin typeface="Ubuntu"/>
                <a:ea typeface="Noto Serif CJK SC"/>
              </a:rPr>
              <a:t>Tunneling (VPN, SSH)</a:t>
            </a:r>
            <a:endParaRPr b="0" lang="fr-FR" sz="1000" spc="-1" strike="noStrike">
              <a:solidFill>
                <a:srgbClr val="000000"/>
              </a:solidFill>
              <a:latin typeface="Arial"/>
            </a:endParaRPr>
          </a:p>
        </p:txBody>
      </p:sp>
      <p:sp>
        <p:nvSpPr>
          <p:cNvPr id="140" name=""/>
          <p:cNvSpPr/>
          <p:nvPr/>
        </p:nvSpPr>
        <p:spPr>
          <a:xfrm rot="55200">
            <a:off x="5784120" y="65196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Périphériques de stockage externe (Clé USB, DD, carte mémoires</a:t>
            </a:r>
            <a:endParaRPr b="0" lang="fr-FR" sz="1000" spc="-1" strike="noStrike">
              <a:solidFill>
                <a:srgbClr val="000000"/>
              </a:solidFill>
              <a:latin typeface="Arial"/>
            </a:endParaRPr>
          </a:p>
        </p:txBody>
      </p:sp>
      <p:sp>
        <p:nvSpPr>
          <p:cNvPr id="141" name=""/>
          <p:cNvSpPr/>
          <p:nvPr/>
        </p:nvSpPr>
        <p:spPr>
          <a:xfrm rot="55200">
            <a:off x="8115840" y="205596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Envoi de mails,</a:t>
            </a:r>
            <a:br>
              <a:rPr sz="1000"/>
            </a:br>
            <a:r>
              <a:rPr b="1" lang="fr-FR" sz="1000" spc="-1" strike="noStrike">
                <a:solidFill>
                  <a:srgbClr val="ffffff"/>
                </a:solidFill>
                <a:latin typeface="Ubuntu"/>
                <a:ea typeface="Noto Serif CJK SC"/>
              </a:rPr>
              <a:t>Imprimantes</a:t>
            </a:r>
            <a:endParaRPr b="0" lang="fr-FR" sz="1000" spc="-1" strike="noStrike">
              <a:solidFill>
                <a:srgbClr val="000000"/>
              </a:solidFill>
              <a:latin typeface="Arial"/>
            </a:endParaRPr>
          </a:p>
        </p:txBody>
      </p:sp>
      <p:sp>
        <p:nvSpPr>
          <p:cNvPr id="142" name=""/>
          <p:cNvSpPr/>
          <p:nvPr/>
        </p:nvSpPr>
        <p:spPr>
          <a:xfrm rot="55200">
            <a:off x="8007840" y="417996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Exfiltration cloud</a:t>
            </a:r>
            <a:endParaRPr b="0" lang="fr-FR" sz="1000" spc="-1" strike="noStrike">
              <a:solidFill>
                <a:srgbClr val="000000"/>
              </a:solidFill>
              <a:latin typeface="Arial"/>
            </a:endParaRPr>
          </a:p>
        </p:txBody>
      </p:sp>
      <p:sp>
        <p:nvSpPr>
          <p:cNvPr id="143" name=""/>
          <p:cNvSpPr/>
          <p:nvPr/>
        </p:nvSpPr>
        <p:spPr>
          <a:xfrm rot="55200">
            <a:off x="5919840" y="525132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800" spc="-1" strike="noStrike">
                <a:solidFill>
                  <a:srgbClr val="ffffff"/>
                </a:solidFill>
                <a:latin typeface="Ubuntu"/>
                <a:ea typeface="Noto Serif CJK SC"/>
              </a:rPr>
              <a:t>Stéganographie</a:t>
            </a:r>
            <a:endParaRPr b="0" lang="fr-FR" sz="800" spc="-1" strike="noStrike">
              <a:solidFill>
                <a:srgbClr val="000000"/>
              </a:solidFill>
              <a:latin typeface="Arial"/>
            </a:endParaRPr>
          </a:p>
        </p:txBody>
      </p:sp>
      <p:sp>
        <p:nvSpPr>
          <p:cNvPr id="144" name=""/>
          <p:cNvSpPr/>
          <p:nvPr/>
        </p:nvSpPr>
        <p:spPr>
          <a:xfrm>
            <a:off x="5400000" y="4284000"/>
            <a:ext cx="2338560" cy="75456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fr-FR" sz="1800" spc="-1" strike="noStrike">
              <a:solidFill>
                <a:srgbClr val="000000"/>
              </a:solidFill>
              <a:latin typeface="Arial"/>
              <a:ea typeface="DejaVu Sans"/>
            </a:endParaRPr>
          </a:p>
        </p:txBody>
      </p:sp>
      <p:pic>
        <p:nvPicPr>
          <p:cNvPr id="145" name="" descr=""/>
          <p:cNvPicPr/>
          <p:nvPr/>
        </p:nvPicPr>
        <p:blipFill>
          <a:blip r:embed="rId3"/>
          <a:stretch/>
        </p:blipFill>
        <p:spPr>
          <a:xfrm>
            <a:off x="5508000" y="2592720"/>
            <a:ext cx="2077200" cy="1725840"/>
          </a:xfrm>
          <a:prstGeom prst="rect">
            <a:avLst/>
          </a:prstGeom>
          <a:ln w="0">
            <a:noFill/>
          </a:ln>
        </p:spPr>
      </p:pic>
      <p:sp>
        <p:nvSpPr>
          <p:cNvPr id="146" name=""/>
          <p:cNvSpPr/>
          <p:nvPr/>
        </p:nvSpPr>
        <p:spPr>
          <a:xfrm>
            <a:off x="5400000" y="4320000"/>
            <a:ext cx="2338560" cy="718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000000"/>
                </a:solidFill>
                <a:latin typeface="Arial"/>
                <a:ea typeface="DejaVu Sans"/>
              </a:rPr>
              <a:t>Méthodes</a:t>
            </a:r>
            <a:r>
              <a:rPr b="1" lang="fr-FR" sz="1800" spc="-1" strike="noStrike">
                <a:solidFill>
                  <a:srgbClr val="000000"/>
                </a:solidFill>
                <a:latin typeface="Arial"/>
                <a:ea typeface="DejaVu Sans"/>
              </a:rPr>
              <a:t> courantes</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2" dur="indefinite" restart="never" nodeType="tmRoot">
          <p:childTnLst>
            <p:seq>
              <p:cTn id="43" dur="indefinite" nodeType="mainSeq">
                <p:childTnLst>
                  <p:par>
                    <p:cTn id="44" fill="hold">
                      <p:stCondLst>
                        <p:cond delay="indefinite"/>
                      </p:stCondLst>
                      <p:childTnLst>
                        <p:par>
                          <p:cTn id="45" fill="hold">
                            <p:stCondLst>
                              <p:cond delay="0"/>
                            </p:stCondLst>
                            <p:childTnLst>
                              <p:par>
                                <p:cTn id="46" nodeType="clickEffect" fill="hold" presetClass="entr" presetID="1">
                                  <p:stCondLst>
                                    <p:cond delay="0"/>
                                  </p:stCondLst>
                                  <p:childTnLst>
                                    <p:set>
                                      <p:cBhvr>
                                        <p:cTn id="47" dur="0" fill="hold">
                                          <p:stCondLst>
                                            <p:cond delay="0"/>
                                          </p:stCondLst>
                                        </p:cTn>
                                        <p:tgtEl>
                                          <p:spTgt spid="140">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nodeType="clickEffect" fill="hold" presetClass="entr" presetID="1">
                                  <p:stCondLst>
                                    <p:cond delay="0"/>
                                  </p:stCondLst>
                                  <p:childTnLst>
                                    <p:set>
                                      <p:cBhvr>
                                        <p:cTn id="51" dur="1" fill="hold">
                                          <p:stCondLst>
                                            <p:cond delay="0"/>
                                          </p:stCondLst>
                                        </p:cTn>
                                        <p:tgtEl>
                                          <p:spTgt spid="139">
                                            <p:txEl>
                                              <p:pRg st="0" end="0"/>
                                            </p:txEl>
                                          </p:spTgt>
                                        </p:tgtEl>
                                        <p:attrNameLst>
                                          <p:attrName>style.visibility</p:attrName>
                                        </p:attrNameLst>
                                      </p:cBhvr>
                                      <p:to>
                                        <p:strVal val="visible"/>
                                      </p:to>
                                    </p:set>
                                  </p:childTnLst>
                                </p:cTn>
                              </p:par>
                              <p:par>
                                <p:cTn id="52" nodeType="withEffect" fill="hold" presetClass="entr" presetID="1">
                                  <p:stCondLst>
                                    <p:cond delay="0"/>
                                  </p:stCondLst>
                                  <p:childTnLst>
                                    <p:set>
                                      <p:cBhvr>
                                        <p:cTn id="53" dur="1" fill="hold">
                                          <p:stCondLst>
                                            <p:cond delay="0"/>
                                          </p:stCondLst>
                                        </p:cTn>
                                        <p:tgtEl>
                                          <p:spTgt spid="139">
                                            <p:txEl>
                                              <p:pRg st="1" end="1"/>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nodeType="clickEffect" fill="hold" presetClass="entr" presetID="1">
                                  <p:stCondLst>
                                    <p:cond delay="0"/>
                                  </p:stCondLst>
                                  <p:childTnLst>
                                    <p:set>
                                      <p:cBhvr>
                                        <p:cTn id="57" dur="1" fill="hold">
                                          <p:stCondLst>
                                            <p:cond delay="0"/>
                                          </p:stCondLst>
                                        </p:cTn>
                                        <p:tgtEl>
                                          <p:spTgt spid="138">
                                            <p:txEl>
                                              <p:pRg st="0" end="0"/>
                                            </p:txEl>
                                          </p:spTgt>
                                        </p:tgtEl>
                                        <p:attrNameLst>
                                          <p:attrName>style.visibility</p:attrName>
                                        </p:attrNameLst>
                                      </p:cBhvr>
                                      <p:to>
                                        <p:strVal val="visible"/>
                                      </p:to>
                                    </p:set>
                                  </p:childTnLst>
                                </p:cTn>
                              </p:par>
                              <p:par>
                                <p:cTn id="58" nodeType="withEffect" fill="hold" presetClass="entr" presetID="1">
                                  <p:stCondLst>
                                    <p:cond delay="0"/>
                                  </p:stCondLst>
                                  <p:childTnLst>
                                    <p:set>
                                      <p:cBhvr>
                                        <p:cTn id="59"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1">
                                  <p:stCondLst>
                                    <p:cond delay="0"/>
                                  </p:stCondLst>
                                  <p:childTnLst>
                                    <p:set>
                                      <p:cBhvr>
                                        <p:cTn id="63"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nodeType="clickEffect" fill="hold" presetClass="entr" presetID="1">
                                  <p:stCondLst>
                                    <p:cond delay="0"/>
                                  </p:stCondLst>
                                  <p:childTnLst>
                                    <p:set>
                                      <p:cBhvr>
                                        <p:cTn id="67"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nodeType="clickEffect" fill="hold" presetClass="entr" presetID="1">
                                  <p:stCondLst>
                                    <p:cond delay="0"/>
                                  </p:stCondLst>
                                  <p:childTnLst>
                                    <p:set>
                                      <p:cBhvr>
                                        <p:cTn id="71" dur="1" fill="hold">
                                          <p:stCondLst>
                                            <p:cond delay="0"/>
                                          </p:stCondLst>
                                        </p:cTn>
                                        <p:tgtEl>
                                          <p:spTgt spid="142">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147"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FAA5159-87B9-4524-954E-2E9D93AFC7E4}"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148"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149" name=""/>
          <p:cNvSpPr/>
          <p:nvPr/>
        </p:nvSpPr>
        <p:spPr>
          <a:xfrm>
            <a:off x="107640" y="108000"/>
            <a:ext cx="11697480" cy="357840"/>
          </a:xfrm>
          <a:prstGeom prst="rect">
            <a:avLst/>
          </a:prstGeom>
          <a:solidFill>
            <a:srgbClr val="4169e1"/>
          </a:solidFill>
          <a:ln w="0">
            <a:solidFill>
              <a:srgbClr val="3465a4"/>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Revue de littérature : L’exfiltration de données :  Les méthodes </a:t>
            </a:r>
            <a:r>
              <a:rPr b="1" lang="fr-FR" sz="1800" spc="-1" strike="noStrike">
                <a:solidFill>
                  <a:srgbClr val="ffd700"/>
                </a:solidFill>
                <a:latin typeface="Ubuntu"/>
                <a:ea typeface="DejaVu Sans"/>
              </a:rPr>
              <a:t>plus atypiques</a:t>
            </a:r>
            <a:endParaRPr b="0" lang="fr-FR" sz="1800" spc="-1" strike="noStrike">
              <a:solidFill>
                <a:srgbClr val="000000"/>
              </a:solidFill>
              <a:latin typeface="Arial"/>
            </a:endParaRPr>
          </a:p>
        </p:txBody>
      </p:sp>
      <p:sp>
        <p:nvSpPr>
          <p:cNvPr id="150"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151" name=""/>
          <p:cNvSpPr/>
          <p:nvPr/>
        </p:nvSpPr>
        <p:spPr>
          <a:xfrm>
            <a:off x="3600000" y="2160000"/>
            <a:ext cx="968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pic>
        <p:nvPicPr>
          <p:cNvPr id="152" name="" descr=""/>
          <p:cNvPicPr/>
          <p:nvPr/>
        </p:nvPicPr>
        <p:blipFill>
          <a:blip r:embed="rId2"/>
          <a:stretch/>
        </p:blipFill>
        <p:spPr>
          <a:xfrm>
            <a:off x="3780000" y="1011600"/>
            <a:ext cx="5559840" cy="5178960"/>
          </a:xfrm>
          <a:prstGeom prst="rect">
            <a:avLst/>
          </a:prstGeom>
          <a:ln w="0">
            <a:noFill/>
          </a:ln>
        </p:spPr>
      </p:pic>
      <p:sp>
        <p:nvSpPr>
          <p:cNvPr id="153" name=""/>
          <p:cNvSpPr/>
          <p:nvPr/>
        </p:nvSpPr>
        <p:spPr>
          <a:xfrm rot="55200">
            <a:off x="3611160" y="4285080"/>
            <a:ext cx="1441440" cy="1424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1" lang="fr-FR" sz="1000" spc="-1" strike="noStrike">
                <a:solidFill>
                  <a:srgbClr val="ffffff"/>
                </a:solidFill>
                <a:latin typeface="Ubuntu"/>
                <a:ea typeface="Noto Serif CJK SC"/>
              </a:rPr>
              <a:t> </a:t>
            </a:r>
            <a:r>
              <a:rPr b="0" lang="fr-FR" sz="1000" spc="-1" strike="noStrike">
                <a:solidFill>
                  <a:srgbClr val="ffffff"/>
                </a:solidFill>
                <a:latin typeface="Ubuntu"/>
                <a:ea typeface="Noto Serif CJK SC"/>
              </a:rPr>
              <a:t>Signaux </a:t>
            </a:r>
            <a:r>
              <a:rPr b="1" lang="fr-FR" sz="1000" spc="-1" strike="noStrike">
                <a:solidFill>
                  <a:srgbClr val="ffffff"/>
                </a:solidFill>
                <a:latin typeface="Ubuntu"/>
                <a:ea typeface="Noto Serif CJK SC"/>
              </a:rPr>
              <a:t>Vibratoires</a:t>
            </a:r>
            <a:endParaRPr b="0" lang="fr-FR" sz="1000" spc="-1" strike="noStrike">
              <a:solidFill>
                <a:srgbClr val="000000"/>
              </a:solidFill>
              <a:latin typeface="Arial"/>
            </a:endParaRPr>
          </a:p>
        </p:txBody>
      </p:sp>
      <p:sp>
        <p:nvSpPr>
          <p:cNvPr id="154" name=""/>
          <p:cNvSpPr/>
          <p:nvPr/>
        </p:nvSpPr>
        <p:spPr>
          <a:xfrm rot="55200">
            <a:off x="5784120" y="72972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fr-FR" sz="1000" spc="-1" strike="noStrike">
                <a:solidFill>
                  <a:srgbClr val="ffffff"/>
                </a:solidFill>
                <a:latin typeface="Ubuntu"/>
                <a:ea typeface="Noto Serif CJK SC"/>
              </a:rPr>
              <a:t>Signaux</a:t>
            </a:r>
            <a:r>
              <a:rPr b="1" lang="fr-FR" sz="1000" spc="-1" strike="noStrike">
                <a:solidFill>
                  <a:srgbClr val="ffffff"/>
                </a:solidFill>
                <a:latin typeface="Ubuntu"/>
                <a:ea typeface="Noto Serif CJK SC"/>
              </a:rPr>
              <a:t> acoustiques</a:t>
            </a:r>
            <a:endParaRPr b="0" lang="fr-FR" sz="1000" spc="-1" strike="noStrike">
              <a:solidFill>
                <a:srgbClr val="000000"/>
              </a:solidFill>
              <a:latin typeface="Arial"/>
            </a:endParaRPr>
          </a:p>
        </p:txBody>
      </p:sp>
      <p:sp>
        <p:nvSpPr>
          <p:cNvPr id="155" name=""/>
          <p:cNvSpPr/>
          <p:nvPr/>
        </p:nvSpPr>
        <p:spPr>
          <a:xfrm rot="55200">
            <a:off x="8115840" y="213372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fr-FR" sz="1000" spc="-1" strike="noStrike">
                <a:solidFill>
                  <a:srgbClr val="ffffff"/>
                </a:solidFill>
                <a:latin typeface="Ubuntu"/>
                <a:ea typeface="Noto Serif CJK SC"/>
              </a:rPr>
              <a:t>Signaux </a:t>
            </a:r>
            <a:r>
              <a:rPr b="1" lang="fr-FR" sz="1000" spc="-1" strike="noStrike">
                <a:solidFill>
                  <a:srgbClr val="ffffff"/>
                </a:solidFill>
                <a:latin typeface="Ubuntu"/>
                <a:ea typeface="Noto Serif CJK SC"/>
              </a:rPr>
              <a:t>électro-magnétiques</a:t>
            </a:r>
            <a:endParaRPr b="0" lang="fr-FR" sz="1000" spc="-1" strike="noStrike">
              <a:solidFill>
                <a:srgbClr val="000000"/>
              </a:solidFill>
              <a:latin typeface="Arial"/>
            </a:endParaRPr>
          </a:p>
        </p:txBody>
      </p:sp>
      <p:sp>
        <p:nvSpPr>
          <p:cNvPr id="156" name=""/>
          <p:cNvSpPr/>
          <p:nvPr/>
        </p:nvSpPr>
        <p:spPr>
          <a:xfrm rot="55200">
            <a:off x="8043840" y="422172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fr-FR" sz="1000" spc="-1" strike="noStrike">
                <a:solidFill>
                  <a:srgbClr val="ffffff"/>
                </a:solidFill>
                <a:latin typeface="Ubuntu"/>
                <a:ea typeface="Noto Serif CJK SC"/>
              </a:rPr>
              <a:t>Signaux </a:t>
            </a:r>
            <a:r>
              <a:rPr b="1" lang="fr-FR" sz="1000" spc="-1" strike="noStrike">
                <a:solidFill>
                  <a:srgbClr val="ffffff"/>
                </a:solidFill>
                <a:latin typeface="Ubuntu"/>
                <a:ea typeface="Noto Serif CJK SC"/>
              </a:rPr>
              <a:t>thermiques</a:t>
            </a:r>
            <a:endParaRPr b="0" lang="fr-FR" sz="1000" spc="-1" strike="noStrike">
              <a:solidFill>
                <a:srgbClr val="000000"/>
              </a:solidFill>
              <a:latin typeface="Arial"/>
            </a:endParaRPr>
          </a:p>
        </p:txBody>
      </p:sp>
      <p:sp>
        <p:nvSpPr>
          <p:cNvPr id="157" name=""/>
          <p:cNvSpPr/>
          <p:nvPr/>
        </p:nvSpPr>
        <p:spPr>
          <a:xfrm rot="55200">
            <a:off x="3503520" y="2166840"/>
            <a:ext cx="1443240" cy="1460160"/>
          </a:xfrm>
          <a:prstGeom prst="ellipse">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fr-FR" sz="1000" spc="-1" strike="noStrike">
                <a:solidFill>
                  <a:srgbClr val="ffffff"/>
                </a:solidFill>
                <a:latin typeface="Ubuntu"/>
                <a:ea typeface="Noto Serif CJK SC"/>
              </a:rPr>
              <a:t>Signaux </a:t>
            </a:r>
            <a:r>
              <a:rPr b="1" lang="fr-FR" sz="1000" spc="-1" strike="noStrike">
                <a:solidFill>
                  <a:srgbClr val="ffffff"/>
                </a:solidFill>
                <a:latin typeface="Ubuntu"/>
                <a:ea typeface="Noto Serif CJK SC"/>
              </a:rPr>
              <a:t>optiques</a:t>
            </a:r>
            <a:endParaRPr b="0" lang="fr-FR" sz="1000" spc="-1" strike="noStrike">
              <a:solidFill>
                <a:srgbClr val="000000"/>
              </a:solidFill>
              <a:latin typeface="Arial"/>
            </a:endParaRPr>
          </a:p>
        </p:txBody>
      </p:sp>
      <p:sp>
        <p:nvSpPr>
          <p:cNvPr id="158" name=""/>
          <p:cNvSpPr/>
          <p:nvPr/>
        </p:nvSpPr>
        <p:spPr>
          <a:xfrm>
            <a:off x="5400000" y="4356000"/>
            <a:ext cx="2338560" cy="538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000000"/>
                </a:solidFill>
                <a:latin typeface="Ubuntu"/>
                <a:ea typeface="DejaVu Sans"/>
              </a:rPr>
              <a:t>Canaux</a:t>
            </a:r>
            <a:r>
              <a:rPr b="1" lang="fr-FR" sz="1800" spc="-1" strike="noStrike">
                <a:solidFill>
                  <a:srgbClr val="000000"/>
                </a:solidFill>
                <a:latin typeface="Arial"/>
                <a:ea typeface="DejaVu Sans"/>
              </a:rPr>
              <a:t> discrets</a:t>
            </a:r>
            <a:endParaRPr b="0" lang="fr-FR" sz="1800" spc="-1" strike="noStrike">
              <a:solidFill>
                <a:srgbClr val="000000"/>
              </a:solidFill>
              <a:latin typeface="Arial"/>
            </a:endParaRPr>
          </a:p>
        </p:txBody>
      </p:sp>
      <p:pic>
        <p:nvPicPr>
          <p:cNvPr id="159" name="" descr=""/>
          <p:cNvPicPr/>
          <p:nvPr/>
        </p:nvPicPr>
        <p:blipFill>
          <a:blip r:embed="rId3"/>
          <a:stretch/>
        </p:blipFill>
        <p:spPr>
          <a:xfrm>
            <a:off x="5679720" y="2655720"/>
            <a:ext cx="1698840" cy="1698840"/>
          </a:xfrm>
          <a:prstGeom prst="rect">
            <a:avLst/>
          </a:prstGeom>
          <a:ln w="0">
            <a:noFill/>
          </a:ln>
        </p:spPr>
      </p:pic>
    </p:spTree>
  </p:cSld>
  <mc:AlternateContent>
    <mc:Choice Requires="p14">
      <p:transition spd="slow" p14:dur="2000"/>
    </mc:Choice>
    <mc:Fallback>
      <p:transition spd="slow"/>
    </mc:Fallback>
  </mc:AlternateContent>
  <p:timing>
    <p:tnLst>
      <p:par>
        <p:cTn id="72" dur="indefinite" restart="never" nodeType="tmRoot">
          <p:childTnLst>
            <p:seq>
              <p:cTn id="73" dur="indefinite" nodeType="mainSeq">
                <p:childTnLst>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154">
                                            <p:txEl>
                                              <p:pRg st="0" end="0"/>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
                                  <p:stCondLst>
                                    <p:cond delay="0"/>
                                  </p:stCondLst>
                                  <p:childTnLst>
                                    <p:set>
                                      <p:cBhvr>
                                        <p:cTn id="81"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1">
                                  <p:stCondLst>
                                    <p:cond delay="0"/>
                                  </p:stCondLst>
                                  <p:childTnLst>
                                    <p:set>
                                      <p:cBhvr>
                                        <p:cTn id="85" dur="1" fill="hold">
                                          <p:stCondLst>
                                            <p:cond delay="0"/>
                                          </p:stCondLst>
                                        </p:cTn>
                                        <p:tgtEl>
                                          <p:spTgt spid="155">
                                            <p:txEl>
                                              <p:pRg st="0" end="0"/>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nodeType="clickEffect" fill="hold" presetClass="entr" presetID="1">
                                  <p:stCondLst>
                                    <p:cond delay="0"/>
                                  </p:stCondLst>
                                  <p:childTnLst>
                                    <p:set>
                                      <p:cBhvr>
                                        <p:cTn id="89" dur="1" fill="hold">
                                          <p:stCondLst>
                                            <p:cond delay="0"/>
                                          </p:stCondLst>
                                        </p:cTn>
                                        <p:tgtEl>
                                          <p:spTgt spid="153">
                                            <p:txEl>
                                              <p:pRg st="0" end="0"/>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nodeType="clickEffect" fill="hold" presetClass="entr" presetID="1">
                                  <p:stCondLst>
                                    <p:cond delay="0"/>
                                  </p:stCondLst>
                                  <p:childTnLst>
                                    <p:set>
                                      <p:cBhvr>
                                        <p:cTn id="93" dur="1" fill="hold">
                                          <p:stCondLst>
                                            <p:cond delay="0"/>
                                          </p:stCondLst>
                                        </p:cTn>
                                        <p:tgtEl>
                                          <p:spTgt spid="157">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160"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2432019-9F2A-4F17-8205-CCFDD05B107C}"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161"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162" name=""/>
          <p:cNvSpPr/>
          <p:nvPr/>
        </p:nvSpPr>
        <p:spPr>
          <a:xfrm>
            <a:off x="107640" y="108000"/>
            <a:ext cx="11697480" cy="357840"/>
          </a:xfrm>
          <a:prstGeom prst="rect">
            <a:avLst/>
          </a:prstGeom>
          <a:solidFill>
            <a:srgbClr val="4169e1"/>
          </a:solidFill>
          <a:ln w="0">
            <a:solidFill>
              <a:srgbClr val="3465a4"/>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Revue de littérature : L’exfiltration de données :  Classification de </a:t>
            </a:r>
            <a:r>
              <a:rPr b="1" lang="fr-FR" sz="1800" spc="-1" strike="noStrike">
                <a:solidFill>
                  <a:srgbClr val="ffff00"/>
                </a:solidFill>
                <a:latin typeface="Ubuntu"/>
                <a:ea typeface="DejaVu Sans"/>
              </a:rPr>
              <a:t>Giani, 2006</a:t>
            </a:r>
            <a:endParaRPr b="0" lang="fr-FR" sz="1800" spc="-1" strike="noStrike">
              <a:solidFill>
                <a:srgbClr val="000000"/>
              </a:solidFill>
              <a:latin typeface="Arial"/>
            </a:endParaRPr>
          </a:p>
        </p:txBody>
      </p:sp>
      <p:sp>
        <p:nvSpPr>
          <p:cNvPr id="163"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164" name="" descr=""/>
          <p:cNvPicPr/>
          <p:nvPr/>
        </p:nvPicPr>
        <p:blipFill>
          <a:blip r:embed="rId2"/>
          <a:stretch/>
        </p:blipFill>
        <p:spPr>
          <a:xfrm>
            <a:off x="4562640" y="1620000"/>
            <a:ext cx="4255920" cy="4846320"/>
          </a:xfrm>
          <a:prstGeom prst="rect">
            <a:avLst/>
          </a:prstGeom>
          <a:ln w="0">
            <a:noFill/>
          </a:ln>
        </p:spPr>
      </p:pic>
      <p:sp>
        <p:nvSpPr>
          <p:cNvPr id="165" name=""/>
          <p:cNvSpPr/>
          <p:nvPr/>
        </p:nvSpPr>
        <p:spPr>
          <a:xfrm>
            <a:off x="1862640" y="540000"/>
            <a:ext cx="9549360" cy="108000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166" name=""/>
          <p:cNvSpPr/>
          <p:nvPr/>
        </p:nvSpPr>
        <p:spPr>
          <a:xfrm>
            <a:off x="2017440" y="601920"/>
            <a:ext cx="9682560" cy="1018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ffffff"/>
                </a:solidFill>
                <a:latin typeface="Ubuntu"/>
                <a:ea typeface="DejaVu Sans"/>
              </a:rPr>
              <a:t>Critère </a:t>
            </a:r>
            <a:r>
              <a:rPr b="0" lang="fr-FR" sz="1800" spc="-1" strike="noStrike">
                <a:solidFill>
                  <a:srgbClr val="ffffff"/>
                </a:solidFill>
                <a:latin typeface="Ubuntu"/>
                <a:ea typeface="DejaVu Sans"/>
              </a:rPr>
              <a:t>de </a:t>
            </a:r>
            <a:r>
              <a:rPr b="1" lang="fr-FR" sz="1800" spc="-1" strike="noStrike">
                <a:solidFill>
                  <a:srgbClr val="ffffff"/>
                </a:solidFill>
                <a:latin typeface="Ubuntu"/>
                <a:ea typeface="DejaVu Sans"/>
              </a:rPr>
              <a:t>gravité</a:t>
            </a:r>
            <a:endParaRPr b="0" lang="fr-FR" sz="1800" spc="-1" strike="noStrike">
              <a:solidFill>
                <a:srgbClr val="ffffff"/>
              </a:solidFill>
              <a:latin typeface="Ubuntu"/>
            </a:endParaRPr>
          </a:p>
          <a:p>
            <a:pPr>
              <a:lnSpc>
                <a:spcPct val="100000"/>
              </a:lnSpc>
            </a:pPr>
            <a:r>
              <a:rPr b="0" lang="fr-FR" sz="1800" spc="-1" strike="noStrike">
                <a:solidFill>
                  <a:srgbClr val="ffffff"/>
                </a:solidFill>
                <a:latin typeface="Ubuntu"/>
                <a:ea typeface="DejaVu Sans"/>
              </a:rPr>
              <a:t>Profil </a:t>
            </a:r>
            <a:r>
              <a:rPr b="0" lang="fr-FR" sz="1800" spc="-1" strike="noStrike">
                <a:solidFill>
                  <a:srgbClr val="ffffff"/>
                </a:solidFill>
                <a:latin typeface="Ubuntu"/>
                <a:ea typeface="DejaVu Sans"/>
              </a:rPr>
              <a:t>du </a:t>
            </a:r>
            <a:r>
              <a:rPr b="1" lang="fr-FR" sz="1800" spc="-1" strike="noStrike">
                <a:solidFill>
                  <a:srgbClr val="ffffff"/>
                </a:solidFill>
                <a:latin typeface="Ubuntu"/>
                <a:ea typeface="DejaVu Sans"/>
              </a:rPr>
              <a:t>protag</a:t>
            </a:r>
            <a:r>
              <a:rPr b="1" lang="fr-FR" sz="1800" spc="-1" strike="noStrike">
                <a:solidFill>
                  <a:srgbClr val="ffffff"/>
                </a:solidFill>
                <a:latin typeface="Ubuntu"/>
                <a:ea typeface="DejaVu Sans"/>
              </a:rPr>
              <a:t>oniste</a:t>
            </a:r>
            <a:endParaRPr b="0" lang="fr-FR" sz="1800" spc="-1" strike="noStrike">
              <a:solidFill>
                <a:srgbClr val="ffffff"/>
              </a:solidFill>
              <a:latin typeface="Ubuntu"/>
            </a:endParaRPr>
          </a:p>
          <a:p>
            <a:pPr>
              <a:lnSpc>
                <a:spcPct val="100000"/>
              </a:lnSpc>
            </a:pPr>
            <a:r>
              <a:rPr b="0" lang="fr-FR" sz="1800" spc="-1" strike="noStrike">
                <a:solidFill>
                  <a:srgbClr val="ffffff"/>
                </a:solidFill>
                <a:latin typeface="Ubuntu"/>
                <a:ea typeface="DejaVu Sans"/>
              </a:rPr>
              <a:t>Méthod</a:t>
            </a:r>
            <a:r>
              <a:rPr b="0" lang="fr-FR" sz="1800" spc="-1" strike="noStrike">
                <a:solidFill>
                  <a:srgbClr val="ffffff"/>
                </a:solidFill>
                <a:latin typeface="Ubuntu"/>
                <a:ea typeface="DejaVu Sans"/>
              </a:rPr>
              <a:t>e de </a:t>
            </a:r>
            <a:r>
              <a:rPr b="1" lang="fr-FR" sz="1800" spc="-1" strike="noStrike">
                <a:solidFill>
                  <a:srgbClr val="ffffff"/>
                </a:solidFill>
                <a:latin typeface="Ubuntu"/>
                <a:ea typeface="DejaVu Sans"/>
              </a:rPr>
              <a:t>transfe</a:t>
            </a:r>
            <a:r>
              <a:rPr b="1" lang="fr-FR" sz="1800" spc="-1" strike="noStrike">
                <a:solidFill>
                  <a:srgbClr val="ffffff"/>
                </a:solidFill>
                <a:latin typeface="Ubuntu"/>
                <a:ea typeface="DejaVu Sans"/>
              </a:rPr>
              <a:t>rt des </a:t>
            </a:r>
            <a:r>
              <a:rPr b="1" lang="fr-FR" sz="1800" spc="-1" strike="noStrike">
                <a:solidFill>
                  <a:srgbClr val="ffffff"/>
                </a:solidFill>
                <a:latin typeface="Ubuntu"/>
                <a:ea typeface="DejaVu Sans"/>
              </a:rPr>
              <a:t>donnée</a:t>
            </a:r>
            <a:r>
              <a:rPr b="1" lang="fr-FR" sz="1800" spc="-1" strike="noStrike">
                <a:solidFill>
                  <a:srgbClr val="ffffff"/>
                </a:solidFill>
                <a:latin typeface="Ubuntu"/>
                <a:ea typeface="DejaVu Sans"/>
              </a:rPr>
              <a:t>s </a:t>
            </a:r>
            <a:endParaRPr b="0" lang="fr-FR" sz="1800" spc="-1" strike="noStrike">
              <a:solidFill>
                <a:srgbClr val="ffffff"/>
              </a:solidFill>
              <a:latin typeface="Ubuntu"/>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167"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B3FBC62E-E97B-4388-B119-0D964B1436B4}"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168"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169" name=""/>
          <p:cNvSpPr/>
          <p:nvPr/>
        </p:nvSpPr>
        <p:spPr>
          <a:xfrm>
            <a:off x="107640" y="108000"/>
            <a:ext cx="11697480" cy="357840"/>
          </a:xfrm>
          <a:prstGeom prst="rect">
            <a:avLst/>
          </a:prstGeom>
          <a:solidFill>
            <a:srgbClr val="4169e1"/>
          </a:solidFill>
          <a:ln w="0">
            <a:solidFill>
              <a:srgbClr val="3465a4"/>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Revue de littérature : L’exfiltration de données :  Classification de </a:t>
            </a:r>
            <a:r>
              <a:rPr b="1" lang="fr-FR" sz="1800" spc="-1" strike="noStrike">
                <a:solidFill>
                  <a:srgbClr val="ffff00"/>
                </a:solidFill>
                <a:latin typeface="Ubuntu"/>
                <a:ea typeface="DejaVu Sans"/>
              </a:rPr>
              <a:t>Carrara, 2016</a:t>
            </a:r>
            <a:endParaRPr b="0" lang="fr-FR" sz="1800" spc="-1" strike="noStrike">
              <a:solidFill>
                <a:srgbClr val="000000"/>
              </a:solidFill>
              <a:latin typeface="Arial"/>
            </a:endParaRPr>
          </a:p>
        </p:txBody>
      </p:sp>
      <p:sp>
        <p:nvSpPr>
          <p:cNvPr id="170"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171" name=""/>
          <p:cNvSpPr/>
          <p:nvPr/>
        </p:nvSpPr>
        <p:spPr>
          <a:xfrm>
            <a:off x="1685880" y="585360"/>
            <a:ext cx="928656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Ubuntu"/>
                <a:ea typeface="DejaVu Sans"/>
              </a:rPr>
              <a:t>Orientée sans connectivité réseau qui permet de caractériser le canal caché : </a:t>
            </a:r>
            <a:endParaRPr b="0" lang="fr-FR" sz="1800" spc="-1" strike="noStrike">
              <a:solidFill>
                <a:srgbClr val="000000"/>
              </a:solidFill>
              <a:latin typeface="Arial"/>
            </a:endParaRPr>
          </a:p>
          <a:p>
            <a:pPr>
              <a:lnSpc>
                <a:spcPct val="100000"/>
              </a:lnSpc>
            </a:pPr>
            <a:r>
              <a:rPr b="0" i="1" lang="fr-FR" sz="1800" spc="-1" strike="noStrike">
                <a:solidFill>
                  <a:srgbClr val="000000"/>
                </a:solidFill>
                <a:latin typeface="Ubuntu"/>
                <a:ea typeface="DejaVu Sans"/>
              </a:rPr>
              <a:t>Bruit du canal, couverture du canal , contrôle du canal, type et mode de modulation mode d’exploitation et moniteur de référence contourné.</a:t>
            </a: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pic>
        <p:nvPicPr>
          <p:cNvPr id="172" name="" descr=""/>
          <p:cNvPicPr/>
          <p:nvPr/>
        </p:nvPicPr>
        <p:blipFill>
          <a:blip r:embed="rId2"/>
          <a:stretch/>
        </p:blipFill>
        <p:spPr>
          <a:xfrm>
            <a:off x="2441880" y="1874880"/>
            <a:ext cx="9112680" cy="2994840"/>
          </a:xfrm>
          <a:prstGeom prst="rect">
            <a:avLst/>
          </a:prstGeom>
          <a:ln w="0">
            <a:noFill/>
          </a:ln>
        </p:spPr>
      </p:pic>
      <p:graphicFrame>
        <p:nvGraphicFramePr>
          <p:cNvPr id="173" name=""/>
          <p:cNvGraphicFramePr/>
          <p:nvPr/>
        </p:nvGraphicFramePr>
        <p:xfrm>
          <a:off x="4212000" y="5418000"/>
          <a:ext cx="4751640" cy="1392480"/>
        </p:xfrm>
        <a:graphic>
          <a:graphicData uri="http://schemas.openxmlformats.org/drawingml/2006/table">
            <a:tbl>
              <a:tblPr/>
              <a:tblGrid>
                <a:gridCol w="2376000"/>
                <a:gridCol w="2376000"/>
              </a:tblGrid>
              <a:tr h="328320">
                <a:tc>
                  <a:txBody>
                    <a:bodyPr lIns="36000" rIns="36000" anchor="t">
                      <a:noAutofit/>
                    </a:bodyPr>
                    <a:p>
                      <a:pPr algn="ctr">
                        <a:lnSpc>
                          <a:spcPct val="100000"/>
                        </a:lnSpc>
                        <a:spcBef>
                          <a:spcPts val="567"/>
                        </a:spcBef>
                        <a:spcAft>
                          <a:spcPts val="567"/>
                        </a:spcAft>
                      </a:pPr>
                      <a:r>
                        <a:rPr b="1" lang="fr-FR" sz="1800" spc="-1" strike="noStrike">
                          <a:solidFill>
                            <a:srgbClr val="000000"/>
                          </a:solidFill>
                          <a:latin typeface="Ubuntu"/>
                        </a:rPr>
                        <a:t>Bande passante</a:t>
                      </a:r>
                      <a:endParaRPr b="0"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gn="ctr">
                        <a:lnSpc>
                          <a:spcPct val="100000"/>
                        </a:lnSpc>
                        <a:spcBef>
                          <a:spcPts val="567"/>
                        </a:spcBef>
                        <a:spcAft>
                          <a:spcPts val="567"/>
                        </a:spcAft>
                      </a:pPr>
                      <a:r>
                        <a:rPr b="1" lang="fr-FR" sz="1800" spc="-1" strike="noStrike">
                          <a:solidFill>
                            <a:srgbClr val="000000"/>
                          </a:solidFill>
                          <a:latin typeface="Ubuntu"/>
                        </a:rPr>
                        <a:t>Risque</a:t>
                      </a:r>
                      <a:endParaRPr b="0"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algn="ctr">
                        <a:lnSpc>
                          <a:spcPct val="100000"/>
                        </a:lnSpc>
                        <a:spcBef>
                          <a:spcPts val="567"/>
                        </a:spcBef>
                        <a:spcAft>
                          <a:spcPts val="567"/>
                        </a:spcAft>
                      </a:pPr>
                      <a:r>
                        <a:rPr b="0" lang="fr-FR" sz="1800" spc="-1" strike="noStrike">
                          <a:solidFill>
                            <a:srgbClr val="000000"/>
                          </a:solidFill>
                          <a:latin typeface="Ubuntu"/>
                        </a:rPr>
                        <a:t>&gt; </a:t>
                      </a:r>
                      <a:r>
                        <a:rPr b="1" lang="fr-FR" sz="1800" spc="-1" strike="noStrike">
                          <a:solidFill>
                            <a:srgbClr val="000000"/>
                          </a:solidFill>
                          <a:latin typeface="Ubuntu"/>
                        </a:rPr>
                        <a:t>100</a:t>
                      </a:r>
                      <a:r>
                        <a:rPr b="0" lang="fr-FR" sz="1800" spc="-1" strike="noStrike">
                          <a:solidFill>
                            <a:srgbClr val="000000"/>
                          </a:solidFill>
                          <a:latin typeface="Ubuntu"/>
                        </a:rPr>
                        <a:t> bps</a:t>
                      </a:r>
                      <a:endParaRPr b="0"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gn="ctr">
                        <a:lnSpc>
                          <a:spcPct val="100000"/>
                        </a:lnSpc>
                        <a:spcBef>
                          <a:spcPts val="567"/>
                        </a:spcBef>
                        <a:spcAft>
                          <a:spcPts val="567"/>
                        </a:spcAft>
                      </a:pPr>
                      <a:r>
                        <a:rPr b="1" lang="fr-FR" sz="1800" spc="-1" strike="noStrike">
                          <a:solidFill>
                            <a:srgbClr val="ffffff"/>
                          </a:solidFill>
                          <a:latin typeface="Ubuntu"/>
                        </a:rPr>
                        <a:t>élevé</a:t>
                      </a:r>
                      <a:endParaRPr b="0"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dc143c"/>
                    </a:solidFill>
                  </a:tcPr>
                </a:tc>
              </a:tr>
              <a:tr h="328320">
                <a:tc>
                  <a:txBody>
                    <a:bodyPr lIns="36000" rIns="36000" anchor="t">
                      <a:noAutofit/>
                    </a:bodyPr>
                    <a:p>
                      <a:pPr algn="ctr">
                        <a:lnSpc>
                          <a:spcPct val="100000"/>
                        </a:lnSpc>
                        <a:spcBef>
                          <a:spcPts val="567"/>
                        </a:spcBef>
                        <a:spcAft>
                          <a:spcPts val="567"/>
                        </a:spcAft>
                      </a:pPr>
                      <a:r>
                        <a:rPr b="0" lang="fr-FR" sz="1800" spc="-1" strike="noStrike">
                          <a:solidFill>
                            <a:srgbClr val="000000"/>
                          </a:solidFill>
                          <a:latin typeface="Ubuntu"/>
                        </a:rPr>
                        <a:t>Entre </a:t>
                      </a:r>
                      <a:r>
                        <a:rPr b="1" lang="fr-FR" sz="1800" spc="-1" strike="noStrike">
                          <a:solidFill>
                            <a:srgbClr val="000000"/>
                          </a:solidFill>
                          <a:latin typeface="Ubuntu"/>
                        </a:rPr>
                        <a:t>1 </a:t>
                      </a:r>
                      <a:r>
                        <a:rPr b="0" lang="fr-FR" sz="1800" spc="-1" strike="noStrike">
                          <a:solidFill>
                            <a:srgbClr val="000000"/>
                          </a:solidFill>
                          <a:latin typeface="Ubuntu"/>
                        </a:rPr>
                        <a:t>et </a:t>
                      </a:r>
                      <a:r>
                        <a:rPr b="1" lang="fr-FR" sz="1800" spc="-1" strike="noStrike">
                          <a:solidFill>
                            <a:srgbClr val="000000"/>
                          </a:solidFill>
                          <a:latin typeface="Ubuntu"/>
                        </a:rPr>
                        <a:t>100 </a:t>
                      </a:r>
                      <a:r>
                        <a:rPr b="0" lang="fr-FR" sz="1800" spc="-1" strike="noStrike">
                          <a:solidFill>
                            <a:srgbClr val="000000"/>
                          </a:solidFill>
                          <a:latin typeface="Ubuntu"/>
                        </a:rPr>
                        <a:t>bps</a:t>
                      </a:r>
                      <a:endParaRPr b="0"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gn="ctr">
                        <a:lnSpc>
                          <a:spcPct val="100000"/>
                        </a:lnSpc>
                        <a:spcBef>
                          <a:spcPts val="567"/>
                        </a:spcBef>
                        <a:spcAft>
                          <a:spcPts val="567"/>
                        </a:spcAft>
                      </a:pPr>
                      <a:r>
                        <a:rPr b="1" lang="fr-FR" sz="1800" spc="-1" strike="noStrike">
                          <a:solidFill>
                            <a:srgbClr val="ffffff"/>
                          </a:solidFill>
                          <a:latin typeface="Ubuntu"/>
                        </a:rPr>
                        <a:t>acceptable</a:t>
                      </a:r>
                      <a:endParaRPr b="0"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daa520"/>
                    </a:solidFill>
                  </a:tcPr>
                </a:tc>
              </a:tr>
              <a:tr h="328320">
                <a:tc>
                  <a:txBody>
                    <a:bodyPr lIns="36000" rIns="36000" anchor="t">
                      <a:noAutofit/>
                    </a:bodyPr>
                    <a:p>
                      <a:pPr algn="ctr">
                        <a:lnSpc>
                          <a:spcPct val="100000"/>
                        </a:lnSpc>
                        <a:spcBef>
                          <a:spcPts val="567"/>
                        </a:spcBef>
                        <a:spcAft>
                          <a:spcPts val="567"/>
                        </a:spcAft>
                      </a:pPr>
                      <a:r>
                        <a:rPr b="0" lang="fr-FR" sz="1800" spc="-1" strike="noStrike">
                          <a:solidFill>
                            <a:srgbClr val="000000"/>
                          </a:solidFill>
                          <a:latin typeface="Ubuntu"/>
                        </a:rPr>
                        <a:t>&lt; </a:t>
                      </a:r>
                      <a:r>
                        <a:rPr b="1" lang="fr-FR" sz="1800" spc="-1" strike="noStrike">
                          <a:solidFill>
                            <a:srgbClr val="000000"/>
                          </a:solidFill>
                          <a:latin typeface="Ubuntu"/>
                        </a:rPr>
                        <a:t>1</a:t>
                      </a:r>
                      <a:r>
                        <a:rPr b="0" lang="fr-FR" sz="1800" spc="-1" strike="noStrike">
                          <a:solidFill>
                            <a:srgbClr val="000000"/>
                          </a:solidFill>
                          <a:latin typeface="Ubuntu"/>
                        </a:rPr>
                        <a:t> bps</a:t>
                      </a:r>
                      <a:endParaRPr b="0"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gn="ctr">
                        <a:lnSpc>
                          <a:spcPct val="100000"/>
                        </a:lnSpc>
                        <a:spcBef>
                          <a:spcPts val="567"/>
                        </a:spcBef>
                        <a:spcAft>
                          <a:spcPts val="567"/>
                        </a:spcAft>
                      </a:pPr>
                      <a:r>
                        <a:rPr b="1" lang="fr-FR" sz="1800" spc="-1" strike="noStrike">
                          <a:solidFill>
                            <a:srgbClr val="ffffff"/>
                          </a:solidFill>
                          <a:latin typeface="Ubuntu"/>
                        </a:rPr>
                        <a:t> </a:t>
                      </a:r>
                      <a:r>
                        <a:rPr b="1" lang="fr-FR" sz="1800" spc="-1" strike="noStrike">
                          <a:solidFill>
                            <a:srgbClr val="ffffff"/>
                          </a:solidFill>
                          <a:latin typeface="Ubuntu"/>
                        </a:rPr>
                        <a:t>faible</a:t>
                      </a:r>
                      <a:endParaRPr b="0" lang="fr-FR"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228b22"/>
                    </a:solidFill>
                  </a:tcPr>
                </a:tc>
              </a:tr>
            </a:tbl>
          </a:graphicData>
        </a:graphic>
      </p:graphicFrame>
      <p:sp>
        <p:nvSpPr>
          <p:cNvPr id="174" name=""/>
          <p:cNvSpPr/>
          <p:nvPr/>
        </p:nvSpPr>
        <p:spPr>
          <a:xfrm>
            <a:off x="1383840" y="1440000"/>
            <a:ext cx="3690720" cy="36612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Décrit un modèle général : </a:t>
            </a:r>
            <a:endParaRPr b="0" lang="fr-FR" sz="1800" spc="-1" strike="noStrike">
              <a:solidFill>
                <a:srgbClr val="000000"/>
              </a:solidFill>
              <a:latin typeface="Arial"/>
            </a:endParaRPr>
          </a:p>
        </p:txBody>
      </p:sp>
      <p:sp>
        <p:nvSpPr>
          <p:cNvPr id="175" name=""/>
          <p:cNvSpPr/>
          <p:nvPr/>
        </p:nvSpPr>
        <p:spPr>
          <a:xfrm>
            <a:off x="1440000" y="4979160"/>
            <a:ext cx="3690720" cy="36612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Risque associé au canal caché :</a:t>
            </a:r>
            <a:endParaRPr b="0" lang="fr-FR" sz="1800" spc="-1" strike="noStrike">
              <a:solidFill>
                <a:srgbClr val="000000"/>
              </a:solidFill>
              <a:latin typeface="Arial"/>
            </a:endParaRPr>
          </a:p>
        </p:txBody>
      </p:sp>
      <p:sp>
        <p:nvSpPr>
          <p:cNvPr id="176" name=""/>
          <p:cNvSpPr/>
          <p:nvPr/>
        </p:nvSpPr>
        <p:spPr>
          <a:xfrm>
            <a:off x="2700000" y="2520000"/>
            <a:ext cx="3600000" cy="1980000"/>
          </a:xfrm>
          <a:prstGeom prst="ellipse">
            <a:avLst/>
          </a:prstGeom>
          <a:solidFill>
            <a:srgbClr val="006400">
              <a:alpha val="36000"/>
            </a:srgbClr>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ffffff"/>
              </a:solidFill>
              <a:latin typeface="Arial"/>
            </a:endParaRPr>
          </a:p>
        </p:txBody>
      </p:sp>
      <p:sp>
        <p:nvSpPr>
          <p:cNvPr id="177" name=""/>
          <p:cNvSpPr/>
          <p:nvPr/>
        </p:nvSpPr>
        <p:spPr>
          <a:xfrm>
            <a:off x="8100000" y="2520000"/>
            <a:ext cx="3780000" cy="2160000"/>
          </a:xfrm>
          <a:prstGeom prst="ellipse">
            <a:avLst/>
          </a:prstGeom>
          <a:solidFill>
            <a:srgbClr val="ff6347">
              <a:alpha val="36000"/>
            </a:srgbClr>
          </a:solidFill>
          <a:ln w="0">
            <a:solidFill>
              <a:srgbClr val="20386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178" name=""/>
          <p:cNvSpPr/>
          <p:nvPr/>
        </p:nvSpPr>
        <p:spPr>
          <a:xfrm>
            <a:off x="10800360" y="6300000"/>
            <a:ext cx="1310040" cy="4248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8FD0DFD-8701-4127-9903-BFD090A217C4}" type="slidenum">
              <a:rPr b="0" lang="fr-FR" sz="1000" spc="-1" strike="noStrike">
                <a:solidFill>
                  <a:srgbClr val="000000"/>
                </a:solidFill>
                <a:latin typeface="Times New Roman"/>
                <a:ea typeface="DejaVu Sans"/>
              </a:rPr>
              <a:t>&lt;numéro&gt;</a:t>
            </a:fld>
            <a:endParaRPr b="0" lang="fr-FR" sz="1000" spc="-1" strike="noStrike">
              <a:solidFill>
                <a:srgbClr val="000000"/>
              </a:solidFill>
              <a:latin typeface="Arial"/>
            </a:endParaRPr>
          </a:p>
        </p:txBody>
      </p:sp>
      <p:sp>
        <p:nvSpPr>
          <p:cNvPr id="179" name=""/>
          <p:cNvSpPr/>
          <p:nvPr/>
        </p:nvSpPr>
        <p:spPr>
          <a:xfrm>
            <a:off x="1691640" y="36000"/>
            <a:ext cx="360" cy="666000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fr-FR" sz="1800" spc="-1" strike="noStrike">
              <a:solidFill>
                <a:srgbClr val="000000"/>
              </a:solidFill>
              <a:latin typeface="Arial"/>
              <a:ea typeface="DejaVu Sans"/>
            </a:endParaRPr>
          </a:p>
        </p:txBody>
      </p:sp>
      <p:sp>
        <p:nvSpPr>
          <p:cNvPr id="180" name=""/>
          <p:cNvSpPr/>
          <p:nvPr/>
        </p:nvSpPr>
        <p:spPr>
          <a:xfrm>
            <a:off x="107640" y="108000"/>
            <a:ext cx="11697480" cy="357840"/>
          </a:xfrm>
          <a:prstGeom prst="rect">
            <a:avLst/>
          </a:prstGeom>
          <a:solidFill>
            <a:srgbClr val="4169e1"/>
          </a:solidFill>
          <a:ln w="0">
            <a:solidFill>
              <a:srgbClr val="3465a4"/>
            </a:solid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Ubuntu"/>
                <a:ea typeface="DejaVu Sans"/>
              </a:rPr>
              <a:t>Revue de littérature : L’exfiltration de données :  Couverture  </a:t>
            </a:r>
            <a:r>
              <a:rPr b="1" lang="fr-FR" sz="1800" spc="-1" strike="noStrike">
                <a:solidFill>
                  <a:srgbClr val="ffd700"/>
                </a:solidFill>
                <a:latin typeface="Ubuntu"/>
                <a:ea typeface="DejaVu Sans"/>
              </a:rPr>
              <a:t>DLP (Data Loss|Leak Prevention)</a:t>
            </a:r>
            <a:endParaRPr b="0" lang="fr-FR" sz="1800" spc="-1" strike="noStrike">
              <a:solidFill>
                <a:srgbClr val="000000"/>
              </a:solidFill>
              <a:latin typeface="Arial"/>
            </a:endParaRPr>
          </a:p>
        </p:txBody>
      </p:sp>
      <p:sp>
        <p:nvSpPr>
          <p:cNvPr id="181" name=""/>
          <p:cNvSpPr/>
          <p:nvPr/>
        </p:nvSpPr>
        <p:spPr>
          <a:xfrm>
            <a:off x="8280000" y="6299640"/>
            <a:ext cx="3830400" cy="4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182" name=""/>
          <p:cNvSpPr/>
          <p:nvPr/>
        </p:nvSpPr>
        <p:spPr>
          <a:xfrm>
            <a:off x="8712000" y="1980000"/>
            <a:ext cx="12225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nSpc>
                <a:spcPct val="100000"/>
              </a:lnSpc>
            </a:pPr>
            <a:r>
              <a:rPr b="0" lang="fr-FR" sz="1800" spc="-1" strike="noStrike" u="sng">
                <a:solidFill>
                  <a:srgbClr val="000000"/>
                </a:solidFill>
                <a:uFillTx/>
                <a:latin typeface="Ubuntu"/>
                <a:ea typeface="DejaVu Sans"/>
              </a:rPr>
              <a:t>Légende :</a:t>
            </a:r>
            <a:endParaRPr b="0" lang="fr-FR" sz="1800" spc="-1" strike="noStrike">
              <a:solidFill>
                <a:srgbClr val="000000"/>
              </a:solidFill>
              <a:latin typeface="Arial"/>
            </a:endParaRPr>
          </a:p>
        </p:txBody>
      </p:sp>
      <p:pic>
        <p:nvPicPr>
          <p:cNvPr id="183" name="" descr=""/>
          <p:cNvPicPr/>
          <p:nvPr/>
        </p:nvPicPr>
        <p:blipFill>
          <a:blip r:embed="rId2"/>
          <a:stretch/>
        </p:blipFill>
        <p:spPr>
          <a:xfrm>
            <a:off x="1691640" y="1080000"/>
            <a:ext cx="6236280" cy="4858560"/>
          </a:xfrm>
          <a:prstGeom prst="rect">
            <a:avLst/>
          </a:prstGeom>
          <a:ln w="0">
            <a:noFill/>
          </a:ln>
        </p:spPr>
      </p:pic>
      <p:pic>
        <p:nvPicPr>
          <p:cNvPr id="184" name="" descr=""/>
          <p:cNvPicPr/>
          <p:nvPr/>
        </p:nvPicPr>
        <p:blipFill>
          <a:blip r:embed="rId3"/>
          <a:stretch/>
        </p:blipFill>
        <p:spPr>
          <a:xfrm>
            <a:off x="8941320" y="2897280"/>
            <a:ext cx="417240" cy="341280"/>
          </a:xfrm>
          <a:prstGeom prst="rect">
            <a:avLst/>
          </a:prstGeom>
          <a:ln w="0">
            <a:noFill/>
          </a:ln>
        </p:spPr>
      </p:pic>
      <p:sp>
        <p:nvSpPr>
          <p:cNvPr id="185" name=""/>
          <p:cNvSpPr/>
          <p:nvPr/>
        </p:nvSpPr>
        <p:spPr>
          <a:xfrm>
            <a:off x="9432000" y="2823840"/>
            <a:ext cx="2518560" cy="4867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000000"/>
                </a:solidFill>
                <a:latin typeface="Ubuntu"/>
                <a:ea typeface="DejaVu Sans"/>
              </a:rPr>
              <a:t>⇒ </a:t>
            </a:r>
            <a:r>
              <a:rPr b="0" lang="fr-FR" sz="1800" spc="-1" strike="noStrike">
                <a:solidFill>
                  <a:srgbClr val="000000"/>
                </a:solidFill>
                <a:latin typeface="Ubuntu"/>
                <a:ea typeface="DejaVu Sans"/>
              </a:rPr>
              <a:t>Couverture DLP</a:t>
            </a:r>
            <a:endParaRPr b="0" lang="fr-FR" sz="1800" spc="-1" strike="noStrike">
              <a:solidFill>
                <a:srgbClr val="000000"/>
              </a:solidFill>
              <a:latin typeface="Arial"/>
            </a:endParaRPr>
          </a:p>
        </p:txBody>
      </p:sp>
      <p:sp>
        <p:nvSpPr>
          <p:cNvPr id="186" name=""/>
          <p:cNvSpPr/>
          <p:nvPr/>
        </p:nvSpPr>
        <p:spPr>
          <a:xfrm>
            <a:off x="8928000" y="3348000"/>
            <a:ext cx="430560" cy="286560"/>
          </a:xfrm>
          <a:prstGeom prst="rect">
            <a:avLst/>
          </a:prstGeom>
          <a:noFill/>
          <a:ln w="38160">
            <a:solidFill>
              <a:srgbClr val="009418"/>
            </a:solidFill>
            <a:round/>
          </a:ln>
        </p:spPr>
        <p:style>
          <a:lnRef idx="0"/>
          <a:fillRef idx="0"/>
          <a:effectRef idx="0"/>
          <a:fontRef idx="minor"/>
        </p:style>
        <p:txBody>
          <a:bodyPr lIns="108720" rIns="108720" tIns="63720" bIns="63720" anchor="ctr">
            <a:noAutofit/>
          </a:bodyPr>
          <a:p>
            <a:pPr>
              <a:lnSpc>
                <a:spcPct val="100000"/>
              </a:lnSpc>
            </a:pPr>
            <a:endParaRPr b="0" lang="fr-FR" sz="1800" spc="-1" strike="noStrike">
              <a:solidFill>
                <a:srgbClr val="000000"/>
              </a:solidFill>
              <a:latin typeface="Arial"/>
              <a:ea typeface="DejaVu Sans"/>
            </a:endParaRPr>
          </a:p>
        </p:txBody>
      </p:sp>
      <p:sp>
        <p:nvSpPr>
          <p:cNvPr id="187" name=""/>
          <p:cNvSpPr/>
          <p:nvPr/>
        </p:nvSpPr>
        <p:spPr>
          <a:xfrm>
            <a:off x="9432000" y="3219840"/>
            <a:ext cx="2518560" cy="4867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000000"/>
                </a:solidFill>
                <a:latin typeface="Ubuntu"/>
                <a:ea typeface="DejaVu Sans"/>
              </a:rPr>
              <a:t>⇒ </a:t>
            </a:r>
            <a:r>
              <a:rPr b="0" lang="fr-FR" sz="1800" spc="-1" strike="noStrike">
                <a:solidFill>
                  <a:srgbClr val="000000"/>
                </a:solidFill>
                <a:latin typeface="Ubuntu"/>
                <a:ea typeface="DejaVu Sans"/>
              </a:rPr>
              <a:t>Hors DLP</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Template UTT</Template>
  <TotalTime>10009</TotalTime>
  <Application>LibreOffice/7.5.5.2$Linux_X86_64 LibreOffice_project/50$Build-2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2020-09-18T08:40:02Z</dcterms:created>
  <dc:creator>Lionel Ravanel</dc:creator>
  <dc:description/>
  <dc:language>fr-FR</dc:language>
  <cp:lastModifiedBy/>
  <dcterms:modified xsi:type="dcterms:W3CDTF">2023-08-30T12:07:07Z</dcterms:modified>
  <cp:revision>50</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Grand écran</vt:lpwstr>
  </property>
  <property fmtid="{D5CDD505-2E9C-101B-9397-08002B2CF9AE}" pid="3" name="Slides">
    <vt:i4>1</vt:i4>
  </property>
</Properties>
</file>